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72"/>
  </p:notesMasterIdLst>
  <p:sldIdLst>
    <p:sldId id="256" r:id="rId4"/>
    <p:sldId id="257" r:id="rId5"/>
    <p:sldId id="350" r:id="rId6"/>
    <p:sldId id="351" r:id="rId7"/>
    <p:sldId id="352" r:id="rId8"/>
    <p:sldId id="346" r:id="rId9"/>
    <p:sldId id="335" r:id="rId10"/>
    <p:sldId id="336" r:id="rId11"/>
    <p:sldId id="337" r:id="rId12"/>
    <p:sldId id="301" r:id="rId13"/>
    <p:sldId id="298" r:id="rId14"/>
    <p:sldId id="314" r:id="rId15"/>
    <p:sldId id="299" r:id="rId16"/>
    <p:sldId id="315" r:id="rId17"/>
    <p:sldId id="338" r:id="rId18"/>
    <p:sldId id="339" r:id="rId19"/>
    <p:sldId id="316" r:id="rId20"/>
    <p:sldId id="317" r:id="rId21"/>
    <p:sldId id="340" r:id="rId22"/>
    <p:sldId id="320" r:id="rId23"/>
    <p:sldId id="324" r:id="rId24"/>
    <p:sldId id="323" r:id="rId25"/>
    <p:sldId id="322" r:id="rId26"/>
    <p:sldId id="329" r:id="rId27"/>
    <p:sldId id="330" r:id="rId28"/>
    <p:sldId id="321" r:id="rId29"/>
    <p:sldId id="328" r:id="rId30"/>
    <p:sldId id="327" r:id="rId31"/>
    <p:sldId id="304" r:id="rId32"/>
    <p:sldId id="305" r:id="rId33"/>
    <p:sldId id="326" r:id="rId34"/>
    <p:sldId id="325" r:id="rId35"/>
    <p:sldId id="266" r:id="rId36"/>
    <p:sldId id="334" r:id="rId37"/>
    <p:sldId id="331" r:id="rId38"/>
    <p:sldId id="333" r:id="rId39"/>
    <p:sldId id="332" r:id="rId40"/>
    <p:sldId id="262" r:id="rId41"/>
    <p:sldId id="267" r:id="rId42"/>
    <p:sldId id="268" r:id="rId43"/>
    <p:sldId id="263" r:id="rId44"/>
    <p:sldId id="269" r:id="rId45"/>
    <p:sldId id="270" r:id="rId46"/>
    <p:sldId id="258" r:id="rId47"/>
    <p:sldId id="259" r:id="rId48"/>
    <p:sldId id="260" r:id="rId49"/>
    <p:sldId id="271" r:id="rId50"/>
    <p:sldId id="273" r:id="rId51"/>
    <p:sldId id="306" r:id="rId52"/>
    <p:sldId id="308" r:id="rId53"/>
    <p:sldId id="272" r:id="rId54"/>
    <p:sldId id="274" r:id="rId55"/>
    <p:sldId id="342" r:id="rId56"/>
    <p:sldId id="343" r:id="rId57"/>
    <p:sldId id="344" r:id="rId58"/>
    <p:sldId id="347" r:id="rId59"/>
    <p:sldId id="348" r:id="rId60"/>
    <p:sldId id="353" r:id="rId61"/>
    <p:sldId id="354" r:id="rId62"/>
    <p:sldId id="345" r:id="rId63"/>
    <p:sldId id="275" r:id="rId64"/>
    <p:sldId id="355" r:id="rId65"/>
    <p:sldId id="309" r:id="rId66"/>
    <p:sldId id="276" r:id="rId67"/>
    <p:sldId id="277" r:id="rId68"/>
    <p:sldId id="341" r:id="rId69"/>
    <p:sldId id="278" r:id="rId70"/>
    <p:sldId id="349" r:id="rId71"/>
  </p:sldIdLst>
  <p:sldSz cx="9144000" cy="6858000" type="screen4x3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4660"/>
  </p:normalViewPr>
  <p:slideViewPr>
    <p:cSldViewPr>
      <p:cViewPr varScale="1">
        <p:scale>
          <a:sx n="89" d="100"/>
          <a:sy n="89" d="100"/>
        </p:scale>
        <p:origin x="1315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slide" Target="slides/slide6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BBC1BF-0853-423F-BDB8-42B2DCA3893B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2757B-90C0-47EB-840A-4527A0ABB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922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757B-90C0-47EB-840A-4527A0ABBA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13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078E1-6D46-4A5D-8EC8-03C53BEFEDB7}" type="slidenum">
              <a:rPr lang="pt-PT" smtClean="0">
                <a:solidFill>
                  <a:prstClr val="black"/>
                </a:solidFill>
              </a:rPr>
              <a:pPr/>
              <a:t>66</a:t>
            </a:fld>
            <a:endParaRPr lang="pt-PT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808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29358-D35A-465B-BDC7-1EB74F5A2025}" type="datetimeFigureOut">
              <a:rPr lang="pt-PT" smtClean="0"/>
              <a:t>09-12-2015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23F2F-58E5-4CC7-85C4-9AD4FF777A0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17391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29358-D35A-465B-BDC7-1EB74F5A2025}" type="datetimeFigureOut">
              <a:rPr lang="pt-PT" smtClean="0"/>
              <a:t>09-12-2015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23F2F-58E5-4CC7-85C4-9AD4FF777A0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46627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29358-D35A-465B-BDC7-1EB74F5A2025}" type="datetimeFigureOut">
              <a:rPr lang="pt-PT" smtClean="0"/>
              <a:t>09-12-2015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23F2F-58E5-4CC7-85C4-9AD4FF777A0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45383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71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451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818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54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7821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4624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2095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482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29358-D35A-465B-BDC7-1EB74F5A2025}" type="datetimeFigureOut">
              <a:rPr lang="pt-PT" smtClean="0"/>
              <a:t>09-12-2015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23F2F-58E5-4CC7-85C4-9AD4FF777A0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53315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914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070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205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539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2987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108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5470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769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129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618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29358-D35A-465B-BDC7-1EB74F5A2025}" type="datetimeFigureOut">
              <a:rPr lang="pt-PT" smtClean="0"/>
              <a:t>09-12-2015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23F2F-58E5-4CC7-85C4-9AD4FF777A0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7530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4302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6912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8071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3181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29358-D35A-465B-BDC7-1EB74F5A2025}" type="datetimeFigureOut">
              <a:rPr lang="pt-PT" smtClean="0"/>
              <a:t>09-12-2015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23F2F-58E5-4CC7-85C4-9AD4FF777A0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93516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29358-D35A-465B-BDC7-1EB74F5A2025}" type="datetimeFigureOut">
              <a:rPr lang="pt-PT" smtClean="0"/>
              <a:t>09-12-2015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23F2F-58E5-4CC7-85C4-9AD4FF777A0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3072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pt-PT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29358-D35A-465B-BDC7-1EB74F5A2025}" type="datetimeFigureOut">
              <a:rPr lang="pt-PT" smtClean="0"/>
              <a:t>09-12-2015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23F2F-58E5-4CC7-85C4-9AD4FF777A0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624250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29358-D35A-465B-BDC7-1EB74F5A2025}" type="datetimeFigureOut">
              <a:rPr lang="pt-PT" smtClean="0"/>
              <a:t>09-12-2015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23F2F-58E5-4CC7-85C4-9AD4FF777A0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189440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29358-D35A-465B-BDC7-1EB74F5A2025}" type="datetimeFigureOut">
              <a:rPr lang="pt-PT" smtClean="0"/>
              <a:t>09-12-2015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23F2F-58E5-4CC7-85C4-9AD4FF777A0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468085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29358-D35A-465B-BDC7-1EB74F5A2025}" type="datetimeFigureOut">
              <a:rPr lang="pt-PT" smtClean="0"/>
              <a:t>09-12-2015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23F2F-58E5-4CC7-85C4-9AD4FF777A0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97335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9632" y="241300"/>
            <a:ext cx="7427168" cy="980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pt-P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29358-D35A-465B-BDC7-1EB74F5A2025}" type="datetimeFigureOut">
              <a:rPr lang="pt-PT" smtClean="0"/>
              <a:t>09-12-2015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323F2F-58E5-4CC7-85C4-9AD4FF777A08}" type="slidenum">
              <a:rPr lang="pt-PT" smtClean="0"/>
              <a:t>‹#›</a:t>
            </a:fld>
            <a:endParaRPr lang="pt-PT"/>
          </a:p>
        </p:txBody>
      </p:sp>
      <p:pic>
        <p:nvPicPr>
          <p:cNvPr id="11" name="Picture 23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93700" y="241300"/>
            <a:ext cx="73342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24"/>
          <p:cNvSpPr>
            <a:spLocks noChangeArrowheads="1"/>
          </p:cNvSpPr>
          <p:nvPr userDrawn="1"/>
        </p:nvSpPr>
        <p:spPr bwMode="auto">
          <a:xfrm>
            <a:off x="382588" y="1329717"/>
            <a:ext cx="8280400" cy="11906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rgbClr val="EAEAEA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843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636" y="241300"/>
            <a:ext cx="7391164" cy="955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Picture 23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93700" y="241300"/>
            <a:ext cx="73342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24"/>
          <p:cNvSpPr>
            <a:spLocks noChangeArrowheads="1"/>
          </p:cNvSpPr>
          <p:nvPr userDrawn="1"/>
        </p:nvSpPr>
        <p:spPr bwMode="auto">
          <a:xfrm>
            <a:off x="382588" y="1329717"/>
            <a:ext cx="8280400" cy="11906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rgbClr val="EAEAEA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281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9632" y="241300"/>
            <a:ext cx="7427168" cy="955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3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93700" y="241300"/>
            <a:ext cx="73342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4"/>
          <p:cNvSpPr>
            <a:spLocks noChangeArrowheads="1"/>
          </p:cNvSpPr>
          <p:nvPr userDrawn="1"/>
        </p:nvSpPr>
        <p:spPr bwMode="auto">
          <a:xfrm>
            <a:off x="382588" y="1329717"/>
            <a:ext cx="8280400" cy="11906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rgbClr val="EAEAEA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244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6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9.png"/><Relationship Id="rId4" Type="http://schemas.openxmlformats.org/officeDocument/2006/relationships/image" Target="../media/image58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61.png"/><Relationship Id="rId4" Type="http://schemas.openxmlformats.org/officeDocument/2006/relationships/image" Target="../media/image60.w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7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8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91.jpeg"/><Relationship Id="rId5" Type="http://schemas.openxmlformats.org/officeDocument/2006/relationships/image" Target="../media/image90.emf"/><Relationship Id="rId4" Type="http://schemas.openxmlformats.org/officeDocument/2006/relationships/image" Target="../media/image89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84784"/>
            <a:ext cx="7772400" cy="1470025"/>
          </a:xfrm>
        </p:spPr>
        <p:txBody>
          <a:bodyPr/>
          <a:lstStyle/>
          <a:p>
            <a:r>
              <a:rPr lang="pt-PT" dirty="0" smtClean="0"/>
              <a:t>Real-time </a:t>
            </a:r>
            <a:r>
              <a:rPr lang="pt-PT" dirty="0" err="1" smtClean="0"/>
              <a:t>systems</a:t>
            </a:r>
            <a:endParaRPr lang="pt-P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24944"/>
            <a:ext cx="6400800" cy="1752600"/>
          </a:xfrm>
        </p:spPr>
        <p:txBody>
          <a:bodyPr/>
          <a:lstStyle/>
          <a:p>
            <a:r>
              <a:rPr lang="en-US" dirty="0" smtClean="0"/>
              <a:t>Using PLCs to implement</a:t>
            </a:r>
          </a:p>
          <a:p>
            <a:r>
              <a:rPr lang="en-US" dirty="0" smtClean="0"/>
              <a:t>LADDER , Petri Nets and GRAFCET Diagrams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4509120"/>
            <a:ext cx="1859252" cy="2016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45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 err="1" smtClean="0"/>
              <a:t>Connection</a:t>
            </a:r>
            <a:r>
              <a:rPr lang="pt-PT" dirty="0" smtClean="0"/>
              <a:t> to a </a:t>
            </a:r>
            <a:r>
              <a:rPr lang="pt-PT" dirty="0" err="1" smtClean="0"/>
              <a:t>computer</a:t>
            </a:r>
            <a:endParaRPr lang="pt-PT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905000"/>
            <a:ext cx="7848600" cy="4133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7110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dirty="0" err="1" smtClean="0"/>
              <a:t>Using</a:t>
            </a:r>
            <a:r>
              <a:rPr lang="pt-PT" dirty="0" smtClean="0"/>
              <a:t> a PLC</a:t>
            </a:r>
            <a:endParaRPr lang="pt-PT" dirty="0"/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524000"/>
            <a:ext cx="6175846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0272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1543050"/>
            <a:ext cx="5810250" cy="531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 err="1" smtClean="0"/>
              <a:t>Correspondence</a:t>
            </a:r>
            <a:r>
              <a:rPr lang="pt-PT" dirty="0" smtClean="0"/>
              <a:t> to original </a:t>
            </a:r>
            <a:r>
              <a:rPr lang="pt-PT" dirty="0" err="1" smtClean="0"/>
              <a:t>relay</a:t>
            </a:r>
            <a:r>
              <a:rPr lang="pt-PT" dirty="0" smtClean="0"/>
              <a:t> </a:t>
            </a:r>
            <a:r>
              <a:rPr lang="pt-PT" dirty="0" err="1" smtClean="0"/>
              <a:t>logic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459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dirty="0" err="1" smtClean="0"/>
              <a:t>Working</a:t>
            </a:r>
            <a:r>
              <a:rPr lang="pt-PT" dirty="0" smtClean="0"/>
              <a:t> </a:t>
            </a:r>
            <a:r>
              <a:rPr lang="pt-PT" dirty="0" err="1" smtClean="0"/>
              <a:t>principle</a:t>
            </a:r>
            <a:r>
              <a:rPr lang="pt-PT" dirty="0" smtClean="0"/>
              <a:t> </a:t>
            </a:r>
            <a:r>
              <a:rPr lang="pt-PT" dirty="0" err="1" smtClean="0"/>
              <a:t>of</a:t>
            </a:r>
            <a:r>
              <a:rPr lang="pt-PT" dirty="0" smtClean="0"/>
              <a:t> </a:t>
            </a:r>
            <a:r>
              <a:rPr lang="pt-PT" dirty="0" err="1" smtClean="0"/>
              <a:t>PLCs</a:t>
            </a:r>
            <a:endParaRPr lang="pt-PT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600200"/>
            <a:ext cx="4038600" cy="50292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sz="1400" dirty="0" smtClean="0"/>
              <a:t>The S7-200 </a:t>
            </a:r>
            <a:r>
              <a:rPr lang="en-US" sz="1400" u="sng" dirty="0" smtClean="0"/>
              <a:t>continuously cycles</a:t>
            </a:r>
            <a:r>
              <a:rPr lang="en-US" sz="1400" dirty="0" smtClean="0"/>
              <a:t> through the control logic in your program, reading and writing  data.  The S7-200 Relates Your Program to the Physical Inputs and Outputs :</a:t>
            </a:r>
          </a:p>
          <a:p>
            <a:r>
              <a:rPr lang="en-US" sz="1600" u="sng" dirty="0" smtClean="0">
                <a:solidFill>
                  <a:srgbClr val="FF0000"/>
                </a:solidFill>
              </a:rPr>
              <a:t>Reading the inputs</a:t>
            </a:r>
            <a:r>
              <a:rPr lang="en-US" sz="1600" dirty="0" smtClean="0"/>
              <a:t>: The S7-200 copies the                   state of the physical inputs to the process-image input register. </a:t>
            </a:r>
          </a:p>
          <a:p>
            <a:r>
              <a:rPr lang="en-US" sz="1600" u="sng" dirty="0" smtClean="0">
                <a:solidFill>
                  <a:srgbClr val="FF0000"/>
                </a:solidFill>
              </a:rPr>
              <a:t>Executing the control logic in the program</a:t>
            </a:r>
            <a:r>
              <a:rPr lang="en-US" sz="1600" dirty="0" smtClean="0"/>
              <a:t>: The S7-200 executes the instructions of the program and stores the values in the various</a:t>
            </a:r>
          </a:p>
          <a:p>
            <a:r>
              <a:rPr lang="en-US" sz="1200" dirty="0" smtClean="0"/>
              <a:t>Processing any communications requests: The S7-200 performs any tasks required for communications.</a:t>
            </a:r>
          </a:p>
          <a:p>
            <a:r>
              <a:rPr lang="en-US" sz="1200" dirty="0" smtClean="0"/>
              <a:t>Executing the CPU self-test diagnostics: The S7-200 ensures that the firmware, the program memory, and any expansion modules are working properly.</a:t>
            </a:r>
          </a:p>
          <a:p>
            <a:r>
              <a:rPr lang="en-US" sz="1600" u="sng" dirty="0" smtClean="0">
                <a:solidFill>
                  <a:srgbClr val="FF0000"/>
                </a:solidFill>
              </a:rPr>
              <a:t>Writing to the outputs</a:t>
            </a:r>
            <a:r>
              <a:rPr lang="en-US" sz="1600" dirty="0" smtClean="0"/>
              <a:t>: The values stored in the process image output register are written to the physical outputs.</a:t>
            </a:r>
            <a:endParaRPr lang="pt-PT" sz="16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2133600"/>
            <a:ext cx="4038600" cy="337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ight Arrow 4"/>
          <p:cNvSpPr/>
          <p:nvPr/>
        </p:nvSpPr>
        <p:spPr>
          <a:xfrm rot="8194622">
            <a:off x="8358317" y="2697237"/>
            <a:ext cx="961764" cy="39604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03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40" y="1498094"/>
            <a:ext cx="8686800" cy="306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581128"/>
            <a:ext cx="6991350" cy="153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Logic</a:t>
            </a:r>
            <a:r>
              <a:rPr lang="pt-PT" dirty="0" smtClean="0"/>
              <a:t> </a:t>
            </a:r>
            <a:r>
              <a:rPr lang="pt-PT" dirty="0" err="1" smtClean="0"/>
              <a:t>is</a:t>
            </a:r>
            <a:r>
              <a:rPr lang="pt-PT" dirty="0" smtClean="0"/>
              <a:t> </a:t>
            </a:r>
            <a:r>
              <a:rPr lang="pt-PT" dirty="0" err="1" smtClean="0"/>
              <a:t>based</a:t>
            </a:r>
            <a:r>
              <a:rPr lang="pt-PT" dirty="0" smtClean="0"/>
              <a:t> </a:t>
            </a:r>
            <a:r>
              <a:rPr lang="pt-PT" dirty="0" err="1" smtClean="0"/>
              <a:t>on</a:t>
            </a:r>
            <a:r>
              <a:rPr lang="pt-PT" dirty="0" smtClean="0"/>
              <a:t> </a:t>
            </a:r>
            <a:r>
              <a:rPr lang="pt-PT" dirty="0" err="1" smtClean="0"/>
              <a:t>contacts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229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 smtClean="0"/>
              <a:t>Basic </a:t>
            </a:r>
            <a:r>
              <a:rPr lang="pt-PT" dirty="0" err="1" smtClean="0"/>
              <a:t>statements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538" y="1808820"/>
            <a:ext cx="5312492" cy="4744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578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 err="1" smtClean="0"/>
              <a:t>Structure</a:t>
            </a:r>
            <a:r>
              <a:rPr lang="pt-PT" dirty="0" smtClean="0"/>
              <a:t> </a:t>
            </a:r>
            <a:r>
              <a:rPr lang="pt-PT" dirty="0" err="1" smtClean="0"/>
              <a:t>of</a:t>
            </a:r>
            <a:r>
              <a:rPr lang="pt-PT" dirty="0" smtClean="0"/>
              <a:t> </a:t>
            </a:r>
            <a:r>
              <a:rPr lang="pt-PT" dirty="0" err="1" smtClean="0"/>
              <a:t>an</a:t>
            </a:r>
            <a:r>
              <a:rPr lang="pt-PT" dirty="0" smtClean="0"/>
              <a:t> </a:t>
            </a:r>
            <a:r>
              <a:rPr lang="pt-PT" dirty="0" err="1" smtClean="0"/>
              <a:t>operand</a:t>
            </a:r>
            <a:endParaRPr lang="en-GB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72" y="2024844"/>
            <a:ext cx="7298525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221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53" y="1683016"/>
            <a:ext cx="7661644" cy="405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58118"/>
          </a:xfrm>
        </p:spPr>
        <p:txBody>
          <a:bodyPr/>
          <a:lstStyle/>
          <a:p>
            <a:r>
              <a:rPr lang="pt-PT" dirty="0" smtClean="0"/>
              <a:t>“</a:t>
            </a:r>
            <a:r>
              <a:rPr lang="pt-PT" dirty="0" err="1" smtClean="0"/>
              <a:t>And</a:t>
            </a:r>
            <a:r>
              <a:rPr lang="pt-PT" dirty="0" smtClean="0"/>
              <a:t>” </a:t>
            </a:r>
            <a:r>
              <a:rPr lang="pt-PT" dirty="0" err="1" smtClean="0"/>
              <a:t>logic</a:t>
            </a:r>
            <a:r>
              <a:rPr lang="pt-PT" dirty="0" smtClean="0"/>
              <a:t> </a:t>
            </a:r>
            <a:r>
              <a:rPr lang="pt-PT" dirty="0" err="1" smtClean="0"/>
              <a:t>operation</a:t>
            </a:r>
            <a:endParaRPr lang="en-GB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0" y="4590256"/>
            <a:ext cx="30099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27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Current Flow in the Ladder </a:t>
            </a:r>
            <a:r>
              <a:rPr lang="en-US" dirty="0" smtClean="0"/>
              <a:t>Diagram</a:t>
            </a:r>
            <a:endParaRPr lang="pt-PT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1495092"/>
            <a:ext cx="6624735" cy="231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1" y="4185084"/>
            <a:ext cx="6580522" cy="2487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663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 smtClean="0"/>
              <a:t>“</a:t>
            </a:r>
            <a:r>
              <a:rPr lang="pt-PT" dirty="0" err="1" smtClean="0"/>
              <a:t>Or</a:t>
            </a:r>
            <a:r>
              <a:rPr lang="pt-PT" dirty="0" smtClean="0"/>
              <a:t>” </a:t>
            </a:r>
            <a:r>
              <a:rPr lang="pt-PT" dirty="0" err="1" smtClean="0"/>
              <a:t>Logic</a:t>
            </a:r>
            <a:r>
              <a:rPr lang="pt-PT" dirty="0" smtClean="0"/>
              <a:t> </a:t>
            </a:r>
            <a:r>
              <a:rPr lang="pt-PT" dirty="0" err="1" smtClean="0"/>
              <a:t>operation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diagram</a:t>
            </a:r>
            <a:r>
              <a:rPr lang="pt-PT" dirty="0" smtClean="0"/>
              <a:t> expresses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following</a:t>
            </a:r>
            <a:r>
              <a:rPr lang="pt-PT" dirty="0" smtClean="0"/>
              <a:t> </a:t>
            </a:r>
            <a:r>
              <a:rPr lang="pt-PT" dirty="0" err="1" smtClean="0"/>
              <a:t>logic</a:t>
            </a:r>
            <a:r>
              <a:rPr lang="pt-PT" dirty="0" smtClean="0"/>
              <a:t> </a:t>
            </a:r>
            <a:r>
              <a:rPr lang="pt-PT" dirty="0" err="1" smtClean="0"/>
              <a:t>operations</a:t>
            </a:r>
            <a:r>
              <a:rPr lang="pt-PT" dirty="0" smtClean="0"/>
              <a:t>:</a:t>
            </a:r>
          </a:p>
          <a:p>
            <a:endParaRPr lang="pt-PT" dirty="0" smtClean="0"/>
          </a:p>
          <a:p>
            <a:r>
              <a:rPr lang="pt-PT" sz="2400" dirty="0" smtClean="0"/>
              <a:t>A0.0 = (E0.0 /\ E0.2) \/ E03</a:t>
            </a:r>
          </a:p>
          <a:p>
            <a:endParaRPr lang="pt-PT" sz="2400" dirty="0"/>
          </a:p>
          <a:p>
            <a:r>
              <a:rPr lang="pt-PT" sz="2400" dirty="0" smtClean="0"/>
              <a:t>A0.1 = E0.1</a:t>
            </a:r>
            <a:endParaRPr lang="pt-PT" sz="2400" dirty="0"/>
          </a:p>
          <a:p>
            <a:pPr marL="0" indent="0">
              <a:buNone/>
            </a:pPr>
            <a:r>
              <a:rPr lang="pt-PT" dirty="0"/>
              <a:t>	</a:t>
            </a:r>
            <a:endParaRPr lang="en-GB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556792"/>
            <a:ext cx="4328006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474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 err="1" smtClean="0"/>
              <a:t>Topics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PLC (notion, architecture, working,…)</a:t>
            </a:r>
          </a:p>
          <a:p>
            <a:r>
              <a:rPr lang="en-US" dirty="0" smtClean="0"/>
              <a:t>PLC programming languages (Ladder, IL, </a:t>
            </a:r>
            <a:r>
              <a:rPr lang="en-US" dirty="0" err="1" smtClean="0"/>
              <a:t>Grafcet</a:t>
            </a:r>
            <a:r>
              <a:rPr lang="en-US" dirty="0" smtClean="0"/>
              <a:t>)</a:t>
            </a:r>
          </a:p>
          <a:p>
            <a:r>
              <a:rPr lang="en-US" dirty="0" smtClean="0"/>
              <a:t>Conversion between models</a:t>
            </a:r>
          </a:p>
          <a:p>
            <a:r>
              <a:rPr lang="en-US" dirty="0" smtClean="0"/>
              <a:t>Exercises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52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 err="1" smtClean="0"/>
              <a:t>Making</a:t>
            </a:r>
            <a:r>
              <a:rPr lang="pt-PT" dirty="0" smtClean="0"/>
              <a:t> a standard “</a:t>
            </a:r>
            <a:r>
              <a:rPr lang="pt-PT" dirty="0" err="1" smtClean="0"/>
              <a:t>lock</a:t>
            </a:r>
            <a:r>
              <a:rPr lang="pt-PT" dirty="0" smtClean="0"/>
              <a:t>”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You are sure to be familiar with the </a:t>
            </a:r>
            <a:r>
              <a:rPr lang="en-US" dirty="0" smtClean="0"/>
              <a:t>standard </a:t>
            </a:r>
            <a:r>
              <a:rPr lang="pt-PT" dirty="0" err="1" smtClean="0"/>
              <a:t>latching</a:t>
            </a:r>
            <a:r>
              <a:rPr lang="pt-PT" dirty="0" smtClean="0"/>
              <a:t> </a:t>
            </a:r>
            <a:r>
              <a:rPr lang="pt-PT" dirty="0" err="1" smtClean="0"/>
              <a:t>function</a:t>
            </a:r>
            <a:r>
              <a:rPr lang="pt-PT" dirty="0" smtClean="0"/>
              <a:t> </a:t>
            </a:r>
            <a:r>
              <a:rPr lang="pt-PT" dirty="0" err="1" smtClean="0"/>
              <a:t>and</a:t>
            </a:r>
            <a:r>
              <a:rPr lang="pt-PT" dirty="0" smtClean="0"/>
              <a:t> </a:t>
            </a:r>
            <a:r>
              <a:rPr lang="pt-PT" dirty="0" err="1" smtClean="0"/>
              <a:t>here</a:t>
            </a:r>
            <a:r>
              <a:rPr lang="pt-PT" dirty="0" smtClean="0"/>
              <a:t> </a:t>
            </a:r>
            <a:r>
              <a:rPr lang="pt-PT" dirty="0" err="1" smtClean="0"/>
              <a:t>you</a:t>
            </a:r>
            <a:r>
              <a:rPr lang="pt-PT" dirty="0" smtClean="0"/>
              <a:t> </a:t>
            </a:r>
            <a:r>
              <a:rPr lang="pt-PT" dirty="0" err="1" smtClean="0"/>
              <a:t>will</a:t>
            </a:r>
            <a:r>
              <a:rPr lang="pt-PT" dirty="0" smtClean="0"/>
              <a:t>  </a:t>
            </a:r>
            <a:r>
              <a:rPr lang="pt-PT" dirty="0" err="1" smtClean="0"/>
              <a:t>learn</a:t>
            </a:r>
            <a:r>
              <a:rPr lang="pt-PT" dirty="0" smtClean="0"/>
              <a:t> </a:t>
            </a:r>
            <a:r>
              <a:rPr lang="pt-PT" dirty="0" err="1" smtClean="0"/>
              <a:t>how</a:t>
            </a:r>
            <a:r>
              <a:rPr lang="pt-PT" dirty="0" smtClean="0"/>
              <a:t> to </a:t>
            </a:r>
            <a:r>
              <a:rPr lang="pt-PT" dirty="0" err="1" smtClean="0"/>
              <a:t>program</a:t>
            </a:r>
            <a:r>
              <a:rPr lang="pt-PT" dirty="0" smtClean="0"/>
              <a:t> </a:t>
            </a:r>
            <a:r>
              <a:rPr lang="pt-PT" dirty="0" err="1" smtClean="0"/>
              <a:t>it</a:t>
            </a:r>
            <a:r>
              <a:rPr lang="pt-PT" dirty="0"/>
              <a:t>.</a:t>
            </a:r>
          </a:p>
          <a:p>
            <a:pPr marL="0" indent="0">
              <a:buNone/>
            </a:pPr>
            <a:endParaRPr lang="pt-PT" dirty="0" smtClean="0"/>
          </a:p>
          <a:p>
            <a:pPr marL="0" indent="0">
              <a:buNone/>
            </a:pP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/>
              <a:t>example</a:t>
            </a:r>
            <a:r>
              <a:rPr lang="pt-PT" dirty="0"/>
              <a:t>:</a:t>
            </a:r>
          </a:p>
          <a:p>
            <a:r>
              <a:rPr lang="en-US" dirty="0"/>
              <a:t>Output </a:t>
            </a:r>
            <a:r>
              <a:rPr lang="en-US" u="sng" dirty="0" smtClean="0"/>
              <a:t>Q0.00</a:t>
            </a:r>
            <a:r>
              <a:rPr lang="en-US" dirty="0" smtClean="0"/>
              <a:t> </a:t>
            </a:r>
            <a:r>
              <a:rPr lang="en-US" dirty="0"/>
              <a:t>is to be activated as soon </a:t>
            </a:r>
            <a:r>
              <a:rPr lang="en-US" dirty="0" smtClean="0"/>
              <a:t> as </a:t>
            </a:r>
            <a:r>
              <a:rPr lang="en-US" u="sng" dirty="0"/>
              <a:t>S1</a:t>
            </a:r>
            <a:r>
              <a:rPr lang="en-US" dirty="0"/>
              <a:t> at input </a:t>
            </a:r>
            <a:r>
              <a:rPr lang="en-US" u="sng" dirty="0"/>
              <a:t>I0.0</a:t>
            </a:r>
            <a:r>
              <a:rPr lang="en-US" dirty="0"/>
              <a:t> is operated. With latching</a:t>
            </a:r>
            <a:r>
              <a:rPr lang="en-US" dirty="0" smtClean="0"/>
              <a:t>, </a:t>
            </a:r>
            <a:r>
              <a:rPr lang="pt-PT" u="sng" dirty="0" smtClean="0"/>
              <a:t>Q0.0</a:t>
            </a:r>
            <a:r>
              <a:rPr lang="pt-PT" dirty="0" smtClean="0"/>
              <a:t> </a:t>
            </a:r>
            <a:r>
              <a:rPr lang="pt-PT" dirty="0" err="1" smtClean="0"/>
              <a:t>is</a:t>
            </a:r>
            <a:r>
              <a:rPr lang="pt-PT" dirty="0" smtClean="0"/>
              <a:t> to </a:t>
            </a:r>
            <a:r>
              <a:rPr lang="pt-PT" dirty="0" err="1" smtClean="0"/>
              <a:t>remain</a:t>
            </a:r>
            <a:r>
              <a:rPr lang="pt-PT" dirty="0" smtClean="0"/>
              <a:t> active </a:t>
            </a:r>
            <a:r>
              <a:rPr lang="pt-PT" dirty="0" err="1" smtClean="0"/>
              <a:t>until</a:t>
            </a:r>
            <a:r>
              <a:rPr lang="pt-PT" dirty="0" smtClean="0"/>
              <a:t>  S2 </a:t>
            </a:r>
            <a:r>
              <a:rPr lang="pt-PT" dirty="0" err="1" smtClean="0"/>
              <a:t>at</a:t>
            </a:r>
            <a:r>
              <a:rPr lang="pt-PT" dirty="0" smtClean="0"/>
              <a:t> input I0.1 </a:t>
            </a:r>
            <a:r>
              <a:rPr lang="pt-PT" dirty="0" err="1" smtClean="0"/>
              <a:t>is</a:t>
            </a:r>
            <a:r>
              <a:rPr lang="pt-PT" dirty="0" smtClean="0"/>
              <a:t> </a:t>
            </a:r>
            <a:r>
              <a:rPr lang="pt-PT" dirty="0" err="1" smtClean="0"/>
              <a:t>operated</a:t>
            </a:r>
            <a:r>
              <a:rPr lang="pt-PT" dirty="0" smtClean="0"/>
              <a:t> </a:t>
            </a:r>
            <a:r>
              <a:rPr lang="pt-PT" dirty="0" err="1" smtClean="0"/>
              <a:t>and</a:t>
            </a:r>
            <a:r>
              <a:rPr lang="pt-PT" dirty="0" smtClean="0"/>
              <a:t>  </a:t>
            </a:r>
            <a:r>
              <a:rPr lang="pt-PT" dirty="0" err="1" smtClean="0"/>
              <a:t>thus</a:t>
            </a:r>
            <a:r>
              <a:rPr lang="pt-PT" dirty="0" smtClean="0"/>
              <a:t> </a:t>
            </a:r>
            <a:r>
              <a:rPr lang="pt-PT" dirty="0" err="1" smtClean="0"/>
              <a:t>interrupts</a:t>
            </a:r>
            <a:r>
              <a:rPr lang="pt-PT" dirty="0" smtClean="0"/>
              <a:t> 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latch</a:t>
            </a:r>
            <a:r>
              <a:rPr lang="pt-PT" dirty="0"/>
              <a:t>.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772816"/>
            <a:ext cx="3762375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484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Latching (retentive state)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1628799"/>
            <a:ext cx="4038600" cy="5033863"/>
          </a:xfrm>
        </p:spPr>
        <p:txBody>
          <a:bodyPr>
            <a:noAutofit/>
          </a:bodyPr>
          <a:lstStyle/>
          <a:p>
            <a:r>
              <a:rPr lang="en-US" sz="1400" dirty="0"/>
              <a:t>To allow the latching function to work</a:t>
            </a:r>
            <a:r>
              <a:rPr lang="en-US" sz="1400" dirty="0" smtClean="0"/>
              <a:t>, the </a:t>
            </a:r>
            <a:r>
              <a:rPr lang="en-US" sz="1400" dirty="0"/>
              <a:t>output (Q0.0 in this </a:t>
            </a:r>
            <a:r>
              <a:rPr lang="en-US" sz="1400" dirty="0" smtClean="0"/>
              <a:t> case</a:t>
            </a:r>
            <a:r>
              <a:rPr lang="en-US" sz="1400" dirty="0"/>
              <a:t>), must </a:t>
            </a:r>
            <a:r>
              <a:rPr lang="en-US" sz="1400" dirty="0" smtClean="0"/>
              <a:t>itself ensure</a:t>
            </a:r>
            <a:r>
              <a:rPr lang="en-US" sz="1400" dirty="0"/>
              <a:t>, as soon as it is </a:t>
            </a:r>
            <a:r>
              <a:rPr lang="en-US" sz="1400" dirty="0" smtClean="0"/>
              <a:t> activated</a:t>
            </a:r>
            <a:r>
              <a:rPr lang="en-US" sz="1400" dirty="0"/>
              <a:t>, that </a:t>
            </a:r>
            <a:r>
              <a:rPr lang="en-US" sz="1400" dirty="0" smtClean="0"/>
              <a:t>it retains </a:t>
            </a:r>
            <a:r>
              <a:rPr lang="en-US" sz="1400" dirty="0"/>
              <a:t>its "true" state and </a:t>
            </a:r>
            <a:r>
              <a:rPr lang="en-US" sz="1400" dirty="0" smtClean="0"/>
              <a:t>therefore </a:t>
            </a:r>
            <a:r>
              <a:rPr lang="pt-PT" sz="1400" dirty="0" err="1" smtClean="0"/>
              <a:t>remains</a:t>
            </a:r>
            <a:r>
              <a:rPr lang="pt-PT" sz="1400" dirty="0" smtClean="0"/>
              <a:t> </a:t>
            </a:r>
            <a:r>
              <a:rPr lang="pt-PT" sz="1400" dirty="0"/>
              <a:t>active</a:t>
            </a:r>
            <a:r>
              <a:rPr lang="pt-PT" sz="1400" dirty="0" smtClean="0"/>
              <a:t>.</a:t>
            </a:r>
          </a:p>
          <a:p>
            <a:endParaRPr lang="en-US" sz="900" dirty="0" smtClean="0"/>
          </a:p>
          <a:p>
            <a:r>
              <a:rPr lang="en-US" sz="1400" dirty="0" smtClean="0"/>
              <a:t>This </a:t>
            </a:r>
            <a:r>
              <a:rPr lang="en-US" sz="1400" dirty="0"/>
              <a:t>is achieved by switching the </a:t>
            </a:r>
            <a:r>
              <a:rPr lang="en-US" sz="1400" dirty="0" smtClean="0"/>
              <a:t>output (</a:t>
            </a:r>
            <a:r>
              <a:rPr lang="en-US" sz="1400" dirty="0"/>
              <a:t>Q0.0 in this case) as a contact in </a:t>
            </a:r>
            <a:r>
              <a:rPr lang="en-US" sz="1400" dirty="0" smtClean="0"/>
              <a:t>parallel to </a:t>
            </a:r>
            <a:r>
              <a:rPr lang="en-US" sz="1400" dirty="0"/>
              <a:t>the tripping input just in the same </a:t>
            </a:r>
            <a:r>
              <a:rPr lang="en-US" sz="1400" dirty="0" smtClean="0"/>
              <a:t>way as </a:t>
            </a:r>
            <a:r>
              <a:rPr lang="en-US" sz="1400" dirty="0"/>
              <a:t>with a conventional contactor </a:t>
            </a:r>
            <a:r>
              <a:rPr lang="en-US" sz="1400" dirty="0" smtClean="0"/>
              <a:t>circuit (</a:t>
            </a:r>
            <a:r>
              <a:rPr lang="en-US" sz="1400" dirty="0"/>
              <a:t>Q0.0 can be compared to our contactor </a:t>
            </a:r>
            <a:r>
              <a:rPr lang="pt-PT" sz="1400" dirty="0" smtClean="0"/>
              <a:t>K1).</a:t>
            </a:r>
          </a:p>
          <a:p>
            <a:endParaRPr lang="pt-PT" sz="900" dirty="0" smtClean="0"/>
          </a:p>
          <a:p>
            <a:r>
              <a:rPr lang="en-US" sz="1400" dirty="0" smtClean="0"/>
              <a:t>To allow the latching function to be terminated again, input I0.1 is to work like a  break in the current path when operated.</a:t>
            </a:r>
          </a:p>
          <a:p>
            <a:endParaRPr lang="en-US" sz="900" dirty="0" smtClean="0"/>
          </a:p>
          <a:p>
            <a:r>
              <a:rPr lang="en-US" sz="1400" dirty="0" smtClean="0"/>
              <a:t>If a current path is interrupted (i.e. state "0" exists) when a switch is operated, this is referred to as an NC contact.</a:t>
            </a:r>
          </a:p>
          <a:p>
            <a:endParaRPr lang="en-US" sz="900" dirty="0"/>
          </a:p>
          <a:p>
            <a:r>
              <a:rPr lang="en-US" sz="1400" dirty="0"/>
              <a:t>Consequently, an element must </a:t>
            </a:r>
            <a:r>
              <a:rPr lang="en-US" sz="1400" dirty="0" smtClean="0"/>
              <a:t>be inserted </a:t>
            </a:r>
            <a:r>
              <a:rPr lang="en-US" sz="1400" dirty="0"/>
              <a:t>which works as an NC </a:t>
            </a:r>
            <a:r>
              <a:rPr lang="en-US" sz="1400" dirty="0" smtClean="0"/>
              <a:t>contact in </a:t>
            </a:r>
            <a:r>
              <a:rPr lang="en-US" sz="1400" dirty="0"/>
              <a:t>the ladder diagram when there are </a:t>
            </a:r>
            <a:r>
              <a:rPr lang="en-US" sz="1400" dirty="0" smtClean="0"/>
              <a:t> </a:t>
            </a:r>
            <a:r>
              <a:rPr lang="pt-PT" sz="1400" dirty="0" smtClean="0"/>
              <a:t>24 </a:t>
            </a:r>
            <a:r>
              <a:rPr lang="pt-PT" sz="1400" dirty="0"/>
              <a:t>V DC ("</a:t>
            </a:r>
            <a:r>
              <a:rPr lang="pt-PT" sz="1400" dirty="0" err="1"/>
              <a:t>true</a:t>
            </a:r>
            <a:r>
              <a:rPr lang="pt-PT" sz="1400" dirty="0"/>
              <a:t>") </a:t>
            </a:r>
            <a:r>
              <a:rPr lang="pt-PT" sz="1400" dirty="0" err="1"/>
              <a:t>at</a:t>
            </a:r>
            <a:r>
              <a:rPr lang="pt-PT" sz="1400" dirty="0"/>
              <a:t> input </a:t>
            </a:r>
            <a:r>
              <a:rPr lang="pt-PT" sz="1400" dirty="0" smtClean="0"/>
              <a:t>I0.1.X</a:t>
            </a:r>
            <a:endParaRPr lang="pt-PT" sz="14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484784"/>
            <a:ext cx="3362325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876" y="4386188"/>
            <a:ext cx="3400425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788125" y="3140968"/>
            <a:ext cx="1584176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smtClean="0"/>
              <a:t>Q0.0 as </a:t>
            </a:r>
            <a:r>
              <a:rPr lang="pt-PT" dirty="0" err="1" smtClean="0"/>
              <a:t>an</a:t>
            </a:r>
            <a:r>
              <a:rPr lang="pt-PT" dirty="0" smtClean="0"/>
              <a:t> input </a:t>
            </a:r>
            <a:r>
              <a:rPr lang="pt-PT" dirty="0" err="1" smtClean="0"/>
              <a:t>ensures</a:t>
            </a:r>
            <a:r>
              <a:rPr lang="pt-PT" dirty="0" smtClean="0"/>
              <a:t> </a:t>
            </a:r>
            <a:r>
              <a:rPr lang="pt-PT" dirty="0" err="1" smtClean="0"/>
              <a:t>latching</a:t>
            </a:r>
            <a:endParaRPr lang="pt-PT" dirty="0"/>
          </a:p>
        </p:txBody>
      </p:sp>
      <p:cxnSp>
        <p:nvCxnSpPr>
          <p:cNvPr id="13" name="Straight Arrow Connector 12"/>
          <p:cNvCxnSpPr>
            <a:stCxn id="11" idx="1"/>
          </p:cNvCxnSpPr>
          <p:nvPr/>
        </p:nvCxnSpPr>
        <p:spPr>
          <a:xfrm flipH="1" flipV="1">
            <a:off x="6156176" y="3284984"/>
            <a:ext cx="631949" cy="31764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90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 err="1" smtClean="0"/>
              <a:t>Solution</a:t>
            </a:r>
            <a:r>
              <a:rPr lang="pt-PT" dirty="0" smtClean="0"/>
              <a:t> </a:t>
            </a:r>
            <a:r>
              <a:rPr lang="pt-PT" dirty="0" err="1" smtClean="0"/>
              <a:t>description</a:t>
            </a:r>
            <a:r>
              <a:rPr lang="pt-PT" dirty="0" smtClean="0"/>
              <a:t> </a:t>
            </a:r>
            <a:r>
              <a:rPr lang="pt-PT" dirty="0" err="1" smtClean="0"/>
              <a:t>and</a:t>
            </a:r>
            <a:r>
              <a:rPr lang="pt-PT" dirty="0" smtClean="0"/>
              <a:t> </a:t>
            </a:r>
            <a:r>
              <a:rPr lang="pt-PT" dirty="0" err="1" smtClean="0"/>
              <a:t>test</a:t>
            </a:r>
            <a:endParaRPr lang="pt-PT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88840"/>
            <a:ext cx="8488800" cy="416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618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Different Take on Latching ... (1)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898776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In PLC technology, latching is often also implemented in </a:t>
            </a:r>
            <a:r>
              <a:rPr lang="en-US" dirty="0" smtClean="0"/>
              <a:t>another </a:t>
            </a:r>
            <a:r>
              <a:rPr lang="pt-PT" dirty="0" err="1" smtClean="0"/>
              <a:t>variant</a:t>
            </a:r>
            <a:r>
              <a:rPr lang="pt-PT" dirty="0"/>
              <a:t>: </a:t>
            </a:r>
          </a:p>
          <a:p>
            <a:r>
              <a:rPr lang="en-US" dirty="0"/>
              <a:t>Instead of feeding back the output - as in the previous example - here </a:t>
            </a:r>
            <a:r>
              <a:rPr lang="en-US" dirty="0" smtClean="0"/>
              <a:t>the functions </a:t>
            </a:r>
            <a:r>
              <a:rPr lang="en-US" dirty="0"/>
              <a:t>"Set" and "Reset" are simply used instead</a:t>
            </a:r>
            <a:r>
              <a:rPr lang="en-US" dirty="0" smtClean="0"/>
              <a:t>.</a:t>
            </a:r>
            <a:r>
              <a:rPr lang="pt-PT" dirty="0" smtClean="0"/>
              <a:t>.</a:t>
            </a:r>
          </a:p>
          <a:p>
            <a:endParaRPr lang="pt-PT" dirty="0"/>
          </a:p>
          <a:p>
            <a:r>
              <a:rPr lang="en-US" dirty="0"/>
              <a:t>Because of the "Set" operation - (S), </a:t>
            </a:r>
            <a:r>
              <a:rPr lang="en-US" dirty="0" smtClean="0"/>
              <a:t>a switching </a:t>
            </a:r>
            <a:r>
              <a:rPr lang="en-US" dirty="0"/>
              <a:t>pulse at I0.0 has the </a:t>
            </a:r>
            <a:r>
              <a:rPr lang="en-US" dirty="0" smtClean="0"/>
              <a:t>effect that </a:t>
            </a:r>
            <a:r>
              <a:rPr lang="en-US" dirty="0"/>
              <a:t>Q0.0 is activated in a steady </a:t>
            </a:r>
            <a:r>
              <a:rPr lang="en-US" dirty="0" smtClean="0"/>
              <a:t> state. In </a:t>
            </a:r>
            <a:r>
              <a:rPr lang="en-US" dirty="0"/>
              <a:t>contrast, because of the "</a:t>
            </a:r>
            <a:r>
              <a:rPr lang="en-US" dirty="0" smtClean="0"/>
              <a:t>Reset“ operation </a:t>
            </a:r>
            <a:r>
              <a:rPr lang="en-US" dirty="0"/>
              <a:t>- (R), a switching pulse at </a:t>
            </a:r>
            <a:r>
              <a:rPr lang="en-US" dirty="0" smtClean="0"/>
              <a:t>I0.1 has </a:t>
            </a:r>
            <a:r>
              <a:rPr lang="en-US" dirty="0"/>
              <a:t>the effect that Q0.0 is </a:t>
            </a:r>
            <a:r>
              <a:rPr lang="en-US" dirty="0" smtClean="0"/>
              <a:t>deactivated </a:t>
            </a:r>
            <a:r>
              <a:rPr lang="pt-PT" dirty="0" err="1" smtClean="0"/>
              <a:t>again</a:t>
            </a:r>
            <a:r>
              <a:rPr lang="pt-PT" dirty="0"/>
              <a:t>.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700808"/>
            <a:ext cx="4638675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899494"/>
            <a:ext cx="2266950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6689501" y="3789040"/>
            <a:ext cx="330771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7" name="Straight Arrow Connector 6"/>
          <p:cNvCxnSpPr>
            <a:stCxn id="5" idx="5"/>
          </p:cNvCxnSpPr>
          <p:nvPr/>
        </p:nvCxnSpPr>
        <p:spPr>
          <a:xfrm>
            <a:off x="6971832" y="4034891"/>
            <a:ext cx="264464" cy="9062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54887" y="4941168"/>
            <a:ext cx="1893577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 smtClean="0"/>
              <a:t>Number</a:t>
            </a:r>
            <a:r>
              <a:rPr lang="pt-PT" dirty="0" smtClean="0"/>
              <a:t> </a:t>
            </a:r>
            <a:r>
              <a:rPr lang="pt-PT" dirty="0" err="1" smtClean="0"/>
              <a:t>of</a:t>
            </a:r>
            <a:r>
              <a:rPr lang="pt-PT" dirty="0" smtClean="0"/>
              <a:t> bits </a:t>
            </a:r>
            <a:r>
              <a:rPr lang="pt-PT" dirty="0" err="1" smtClean="0"/>
              <a:t>next</a:t>
            </a:r>
            <a:r>
              <a:rPr lang="pt-PT" dirty="0" smtClean="0"/>
              <a:t> to Q0.0 </a:t>
            </a:r>
            <a:r>
              <a:rPr lang="pt-PT" dirty="0" err="1" smtClean="0"/>
              <a:t>that</a:t>
            </a:r>
            <a:r>
              <a:rPr lang="pt-PT" dirty="0" smtClean="0"/>
              <a:t> are set/</a:t>
            </a:r>
            <a:r>
              <a:rPr lang="pt-PT" dirty="0" err="1" smtClean="0"/>
              <a:t>reset</a:t>
            </a:r>
            <a:r>
              <a:rPr lang="pt-PT" dirty="0" smtClean="0"/>
              <a:t>.</a:t>
            </a:r>
            <a:endParaRPr lang="pt-PT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652120" y="2991445"/>
            <a:ext cx="826790" cy="17336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065515" y="3858294"/>
            <a:ext cx="413395" cy="1041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973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 err="1" smtClean="0"/>
              <a:t>Edge</a:t>
            </a:r>
            <a:r>
              <a:rPr lang="pt-PT" dirty="0" smtClean="0"/>
              <a:t> </a:t>
            </a:r>
            <a:r>
              <a:rPr lang="pt-PT" dirty="0" err="1" smtClean="0"/>
              <a:t>detection</a:t>
            </a:r>
            <a:r>
              <a:rPr lang="pt-PT" dirty="0" smtClean="0"/>
              <a:t> (</a:t>
            </a:r>
            <a:r>
              <a:rPr lang="pt-PT" dirty="0" err="1" smtClean="0"/>
              <a:t>events</a:t>
            </a:r>
            <a:r>
              <a:rPr lang="pt-PT" dirty="0" smtClean="0"/>
              <a:t>) </a:t>
            </a:r>
            <a:endParaRPr lang="pt-PT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01274"/>
            <a:ext cx="8496944" cy="4924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155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 err="1" smtClean="0"/>
              <a:t>The</a:t>
            </a:r>
            <a:r>
              <a:rPr lang="pt-PT" dirty="0" smtClean="0"/>
              <a:t> pulse “</a:t>
            </a:r>
            <a:r>
              <a:rPr lang="pt-PT" dirty="0" err="1" smtClean="0"/>
              <a:t>contact</a:t>
            </a:r>
            <a:r>
              <a:rPr lang="pt-PT" dirty="0" smtClean="0"/>
              <a:t>”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PT" dirty="0" err="1" smtClean="0"/>
              <a:t>The</a:t>
            </a:r>
            <a:r>
              <a:rPr lang="pt-PT" dirty="0" smtClean="0"/>
              <a:t> -|P|- </a:t>
            </a:r>
            <a:r>
              <a:rPr lang="pt-PT" dirty="0" err="1" smtClean="0"/>
              <a:t>and</a:t>
            </a:r>
            <a:r>
              <a:rPr lang="pt-PT" dirty="0" smtClean="0"/>
              <a:t> –N|- are </a:t>
            </a:r>
            <a:r>
              <a:rPr lang="pt-PT" dirty="0" err="1" smtClean="0"/>
              <a:t>provided</a:t>
            </a:r>
            <a:r>
              <a:rPr lang="pt-PT" dirty="0" smtClean="0"/>
              <a:t> for </a:t>
            </a:r>
            <a:r>
              <a:rPr lang="pt-PT" dirty="0" err="1" smtClean="0"/>
              <a:t>detecting</a:t>
            </a:r>
            <a:r>
              <a:rPr lang="pt-PT" dirty="0" smtClean="0"/>
              <a:t> </a:t>
            </a:r>
            <a:r>
              <a:rPr lang="pt-PT" dirty="0" err="1" smtClean="0"/>
              <a:t>rising</a:t>
            </a:r>
            <a:r>
              <a:rPr lang="pt-PT" dirty="0" smtClean="0"/>
              <a:t> </a:t>
            </a:r>
            <a:r>
              <a:rPr lang="pt-PT" dirty="0" err="1" smtClean="0"/>
              <a:t>and</a:t>
            </a:r>
            <a:r>
              <a:rPr lang="pt-PT" dirty="0" smtClean="0"/>
              <a:t> </a:t>
            </a:r>
            <a:r>
              <a:rPr lang="pt-PT" dirty="0" err="1" smtClean="0"/>
              <a:t>falling</a:t>
            </a:r>
            <a:r>
              <a:rPr lang="pt-PT" dirty="0" smtClean="0"/>
              <a:t> </a:t>
            </a:r>
            <a:r>
              <a:rPr lang="pt-PT" dirty="0" err="1" smtClean="0"/>
              <a:t>edges</a:t>
            </a:r>
            <a:r>
              <a:rPr lang="pt-PT" dirty="0" smtClean="0"/>
              <a:t> </a:t>
            </a:r>
            <a:r>
              <a:rPr lang="pt-PT" dirty="0" err="1" smtClean="0"/>
              <a:t>on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S7-200.</a:t>
            </a:r>
          </a:p>
          <a:p>
            <a:r>
              <a:rPr lang="pt-PT" dirty="0" smtClean="0"/>
              <a:t>In </a:t>
            </a:r>
            <a:r>
              <a:rPr lang="pt-PT" dirty="0" err="1" smtClean="0"/>
              <a:t>the</a:t>
            </a:r>
            <a:r>
              <a:rPr lang="pt-PT" dirty="0" smtClean="0"/>
              <a:t> figure -|P|- </a:t>
            </a:r>
            <a:r>
              <a:rPr lang="pt-PT" dirty="0" err="1" smtClean="0"/>
              <a:t>works</a:t>
            </a:r>
            <a:r>
              <a:rPr lang="pt-PT" dirty="0" smtClean="0"/>
              <a:t> as </a:t>
            </a:r>
            <a:r>
              <a:rPr lang="pt-PT" dirty="0" err="1" smtClean="0"/>
              <a:t>follows</a:t>
            </a:r>
            <a:r>
              <a:rPr lang="pt-PT" dirty="0" smtClean="0"/>
              <a:t>:</a:t>
            </a:r>
          </a:p>
          <a:p>
            <a:r>
              <a:rPr lang="en-US" dirty="0"/>
              <a:t>The contact for detecting </a:t>
            </a:r>
            <a:r>
              <a:rPr lang="en-US" dirty="0" smtClean="0"/>
              <a:t>rising edges </a:t>
            </a:r>
            <a:r>
              <a:rPr lang="en-US" dirty="0"/>
              <a:t>is closed for the duration of </a:t>
            </a:r>
            <a:r>
              <a:rPr lang="en-US" dirty="0" smtClean="0"/>
              <a:t>one cycle </a:t>
            </a:r>
            <a:r>
              <a:rPr lang="en-US" dirty="0"/>
              <a:t>when the series connected </a:t>
            </a:r>
            <a:r>
              <a:rPr lang="en-US" dirty="0" smtClean="0"/>
              <a:t> contact changes </a:t>
            </a:r>
            <a:r>
              <a:rPr lang="en-US" dirty="0"/>
              <a:t>from "untrue" to "</a:t>
            </a:r>
            <a:r>
              <a:rPr lang="en-US" dirty="0" smtClean="0"/>
              <a:t>true“.</a:t>
            </a:r>
            <a:endParaRPr lang="pt-PT" dirty="0"/>
          </a:p>
          <a:p>
            <a:endParaRPr lang="pt-PT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1" y="1556790"/>
            <a:ext cx="4361139" cy="4176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178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 smtClean="0"/>
              <a:t>Pulse </a:t>
            </a:r>
            <a:r>
              <a:rPr lang="pt-PT" dirty="0" err="1" smtClean="0"/>
              <a:t>operated</a:t>
            </a:r>
            <a:r>
              <a:rPr lang="pt-PT" dirty="0" smtClean="0"/>
              <a:t> </a:t>
            </a:r>
            <a:r>
              <a:rPr lang="pt-PT" dirty="0" err="1" smtClean="0"/>
              <a:t>switch</a:t>
            </a:r>
            <a:r>
              <a:rPr lang="pt-PT" dirty="0" smtClean="0"/>
              <a:t> </a:t>
            </a:r>
            <a:r>
              <a:rPr lang="pt-PT" dirty="0" err="1" smtClean="0"/>
              <a:t>example</a:t>
            </a:r>
            <a:endParaRPr lang="pt-PT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300" y="1497348"/>
            <a:ext cx="6480720" cy="5172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998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pt-PT" dirty="0" smtClean="0"/>
              <a:t>Bit memories</a:t>
            </a:r>
            <a:endParaRPr lang="pt-PT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1592796"/>
            <a:ext cx="7426183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784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 smtClean="0"/>
              <a:t>Bit memories </a:t>
            </a:r>
            <a:r>
              <a:rPr lang="pt-PT" dirty="0" err="1" smtClean="0"/>
              <a:t>utilization</a:t>
            </a:r>
            <a:endParaRPr lang="pt-PT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00808"/>
            <a:ext cx="8407498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5940152" y="2456892"/>
            <a:ext cx="136815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511660" y="2312876"/>
            <a:ext cx="9361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112060" y="3897052"/>
            <a:ext cx="194297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112060" y="4077072"/>
            <a:ext cx="82809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53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331640" y="296652"/>
            <a:ext cx="7272808" cy="864096"/>
          </a:xfrm>
        </p:spPr>
        <p:txBody>
          <a:bodyPr>
            <a:normAutofit fontScale="90000"/>
          </a:bodyPr>
          <a:lstStyle/>
          <a:p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process</a:t>
            </a:r>
            <a:r>
              <a:rPr lang="pt-PT" dirty="0" smtClean="0"/>
              <a:t> </a:t>
            </a:r>
            <a:r>
              <a:rPr lang="pt-PT" dirty="0" err="1" smtClean="0"/>
              <a:t>image</a:t>
            </a:r>
            <a:r>
              <a:rPr lang="pt-PT" dirty="0" smtClean="0"/>
              <a:t> input </a:t>
            </a:r>
            <a:r>
              <a:rPr lang="pt-PT" dirty="0" err="1" smtClean="0"/>
              <a:t>memory</a:t>
            </a:r>
            <a:r>
              <a:rPr lang="pt-PT" dirty="0" smtClean="0"/>
              <a:t> </a:t>
            </a:r>
            <a:r>
              <a:rPr lang="pt-PT" dirty="0" err="1" smtClean="0"/>
              <a:t>area</a:t>
            </a:r>
            <a:endParaRPr lang="pt-PT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981200"/>
            <a:ext cx="8229600" cy="2697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1746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PLCs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660" y="1556792"/>
            <a:ext cx="5868652" cy="4525449"/>
          </a:xfrm>
        </p:spPr>
      </p:pic>
      <p:sp>
        <p:nvSpPr>
          <p:cNvPr id="5" name="Rectangle 4"/>
          <p:cNvSpPr/>
          <p:nvPr/>
        </p:nvSpPr>
        <p:spPr>
          <a:xfrm>
            <a:off x="2051720" y="6345324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Segoe UI" panose="020B0502040204020203" pitchFamily="34" charset="0"/>
              </a:rPr>
              <a:t>http://machinedesign.com/engineering-essentials/engineering-essentials-what-programmable-logic-controller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95374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6197" y="31460"/>
            <a:ext cx="8229600" cy="1143000"/>
          </a:xfrm>
        </p:spPr>
        <p:txBody>
          <a:bodyPr/>
          <a:lstStyle/>
          <a:p>
            <a:r>
              <a:rPr lang="pt-PT" dirty="0" err="1" smtClean="0"/>
              <a:t>Memory</a:t>
            </a:r>
            <a:r>
              <a:rPr lang="pt-PT" dirty="0" smtClean="0"/>
              <a:t> </a:t>
            </a:r>
            <a:r>
              <a:rPr lang="pt-PT" dirty="0" err="1" smtClean="0"/>
              <a:t>types</a:t>
            </a:r>
            <a:endParaRPr lang="pt-PT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399" y="2996952"/>
            <a:ext cx="8187973" cy="3497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935596" y="1448780"/>
            <a:ext cx="41404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Bit </a:t>
            </a:r>
            <a:r>
              <a:rPr lang="pt-PT" dirty="0" err="1" smtClean="0"/>
              <a:t>memory</a:t>
            </a:r>
            <a:r>
              <a:rPr lang="pt-PT" dirty="0" smtClean="0"/>
              <a:t>: I0.0, V0.1, M1.3, …</a:t>
            </a:r>
          </a:p>
          <a:p>
            <a:r>
              <a:rPr lang="pt-PT" dirty="0" smtClean="0"/>
              <a:t>Bytes: VB100, VB101, …</a:t>
            </a:r>
          </a:p>
          <a:p>
            <a:r>
              <a:rPr lang="pt-PT" dirty="0" err="1" smtClean="0"/>
              <a:t>Words</a:t>
            </a:r>
            <a:r>
              <a:rPr lang="pt-PT" dirty="0" smtClean="0"/>
              <a:t>: VW: VW100, VW102, …</a:t>
            </a:r>
          </a:p>
          <a:p>
            <a:r>
              <a:rPr lang="pt-PT" dirty="0" err="1" smtClean="0"/>
              <a:t>Doubles</a:t>
            </a:r>
            <a:r>
              <a:rPr lang="pt-PT" dirty="0" smtClean="0"/>
              <a:t>: VD100, VD103, 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238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16732"/>
          </a:xfrm>
        </p:spPr>
        <p:txBody>
          <a:bodyPr>
            <a:normAutofit/>
          </a:bodyPr>
          <a:lstStyle/>
          <a:p>
            <a:r>
              <a:rPr lang="pt-PT" dirty="0" smtClean="0"/>
              <a:t>Timers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95933"/>
            <a:ext cx="5987008" cy="5109431"/>
          </a:xfrm>
        </p:spPr>
        <p:txBody>
          <a:bodyPr>
            <a:normAutofit fontScale="55000" lnSpcReduction="20000"/>
          </a:bodyPr>
          <a:lstStyle/>
          <a:p>
            <a:r>
              <a:rPr lang="en-GB" dirty="0"/>
              <a:t>On-Delay Timer, Retentive On-Delay Timer, Off-Delay </a:t>
            </a:r>
            <a:r>
              <a:rPr lang="en-GB" dirty="0" smtClean="0"/>
              <a:t>Timer.</a:t>
            </a:r>
          </a:p>
          <a:p>
            <a:r>
              <a:rPr lang="en-GB" dirty="0"/>
              <a:t>The On-Delay Timer and Retentive On-Delay </a:t>
            </a:r>
            <a:r>
              <a:rPr lang="en-GB" dirty="0" smtClean="0"/>
              <a:t>Timer instructions </a:t>
            </a:r>
            <a:r>
              <a:rPr lang="en-GB" dirty="0"/>
              <a:t>count time </a:t>
            </a:r>
            <a:r>
              <a:rPr lang="en-GB" dirty="0" smtClean="0"/>
              <a:t> when </a:t>
            </a:r>
            <a:r>
              <a:rPr lang="en-GB" dirty="0"/>
              <a:t>the enabling input is ON</a:t>
            </a:r>
            <a:r>
              <a:rPr lang="en-GB" dirty="0" smtClean="0"/>
              <a:t>. When </a:t>
            </a:r>
            <a:r>
              <a:rPr lang="en-GB" dirty="0"/>
              <a:t>the current value (</a:t>
            </a:r>
            <a:r>
              <a:rPr lang="en-GB" dirty="0" err="1"/>
              <a:t>Txxx</a:t>
            </a:r>
            <a:r>
              <a:rPr lang="en-GB" dirty="0"/>
              <a:t>) is greater than or equal </a:t>
            </a:r>
            <a:r>
              <a:rPr lang="en-GB" dirty="0" smtClean="0"/>
              <a:t>to the </a:t>
            </a:r>
            <a:r>
              <a:rPr lang="en-GB" dirty="0" err="1"/>
              <a:t>preset</a:t>
            </a:r>
            <a:r>
              <a:rPr lang="en-GB" dirty="0"/>
              <a:t> time (PT), the timer bit is ON</a:t>
            </a:r>
            <a:r>
              <a:rPr lang="en-GB" dirty="0" smtClean="0"/>
              <a:t>.</a:t>
            </a:r>
          </a:p>
          <a:p>
            <a:endParaRPr lang="en-GB" dirty="0" smtClean="0"/>
          </a:p>
          <a:p>
            <a:r>
              <a:rPr lang="en-GB" dirty="0" smtClean="0"/>
              <a:t>The </a:t>
            </a:r>
            <a:r>
              <a:rPr lang="en-GB" dirty="0"/>
              <a:t>On-Delay timer current value is cleared when </a:t>
            </a:r>
            <a:r>
              <a:rPr lang="en-GB" dirty="0" smtClean="0"/>
              <a:t>the enabling </a:t>
            </a:r>
            <a:r>
              <a:rPr lang="en-GB" dirty="0"/>
              <a:t>input is OFF, while the current value of </a:t>
            </a:r>
            <a:r>
              <a:rPr lang="en-GB" dirty="0" smtClean="0"/>
              <a:t>the Retentive </a:t>
            </a:r>
            <a:r>
              <a:rPr lang="en-GB" dirty="0"/>
              <a:t>On-Delay Timer is maintained when the </a:t>
            </a:r>
            <a:r>
              <a:rPr lang="en-GB" dirty="0" smtClean="0"/>
              <a:t>input is </a:t>
            </a:r>
            <a:r>
              <a:rPr lang="en-GB" dirty="0"/>
              <a:t>OFF. You can use the Retentive On-Delay Timer </a:t>
            </a:r>
            <a:r>
              <a:rPr lang="en-GB" dirty="0" smtClean="0"/>
              <a:t>to accumulate </a:t>
            </a:r>
            <a:r>
              <a:rPr lang="en-GB" dirty="0"/>
              <a:t>time for multiple periods of the input ON. </a:t>
            </a:r>
            <a:r>
              <a:rPr lang="en-GB" dirty="0" smtClean="0"/>
              <a:t>A Reset </a:t>
            </a:r>
            <a:r>
              <a:rPr lang="en-GB" dirty="0"/>
              <a:t>instruction (R) is used to clear the current value </a:t>
            </a:r>
            <a:r>
              <a:rPr lang="en-GB" dirty="0" smtClean="0"/>
              <a:t>of the </a:t>
            </a:r>
            <a:r>
              <a:rPr lang="en-GB" dirty="0"/>
              <a:t>Retentive On-Delay Timer</a:t>
            </a:r>
            <a:r>
              <a:rPr lang="en-GB" dirty="0" smtClean="0"/>
              <a:t>.</a:t>
            </a:r>
          </a:p>
          <a:p>
            <a:endParaRPr lang="pt-PT" dirty="0"/>
          </a:p>
          <a:p>
            <a:r>
              <a:rPr lang="en-GB" dirty="0"/>
              <a:t>Both the On-Delay Timer and the Retentive </a:t>
            </a:r>
            <a:r>
              <a:rPr lang="en-GB" dirty="0" smtClean="0"/>
              <a:t>On-Delay Timers </a:t>
            </a:r>
            <a:r>
              <a:rPr lang="en-GB" dirty="0"/>
              <a:t>continue counting after the </a:t>
            </a:r>
            <a:r>
              <a:rPr lang="en-GB" dirty="0" err="1"/>
              <a:t>Preset</a:t>
            </a:r>
            <a:r>
              <a:rPr lang="en-GB" dirty="0"/>
              <a:t> is reached, </a:t>
            </a:r>
            <a:r>
              <a:rPr lang="en-GB" dirty="0" smtClean="0"/>
              <a:t>and they </a:t>
            </a:r>
            <a:r>
              <a:rPr lang="en-GB" dirty="0"/>
              <a:t>stop counting at the maximum value of 32767</a:t>
            </a:r>
            <a:r>
              <a:rPr lang="en-GB" dirty="0" smtClean="0"/>
              <a:t>.</a:t>
            </a:r>
          </a:p>
          <a:p>
            <a:endParaRPr lang="pt-PT" dirty="0"/>
          </a:p>
          <a:p>
            <a:r>
              <a:rPr lang="en-GB" dirty="0"/>
              <a:t>The Off-Delay Timer is used to delay turning an </a:t>
            </a:r>
            <a:r>
              <a:rPr lang="en-GB" dirty="0" smtClean="0"/>
              <a:t>output OFF </a:t>
            </a:r>
            <a:r>
              <a:rPr lang="en-GB" dirty="0"/>
              <a:t>for a fixed period of time after the input turns OFF</a:t>
            </a:r>
            <a:r>
              <a:rPr lang="en-GB" dirty="0" smtClean="0"/>
              <a:t>. When </a:t>
            </a:r>
            <a:r>
              <a:rPr lang="en-GB" dirty="0"/>
              <a:t>the enabling input turns ON, the timer bit turns </a:t>
            </a:r>
            <a:r>
              <a:rPr lang="en-GB" dirty="0" smtClean="0"/>
              <a:t>ON immediately</a:t>
            </a:r>
            <a:r>
              <a:rPr lang="en-GB" dirty="0"/>
              <a:t>, and the current value is set to 0. When </a:t>
            </a:r>
            <a:r>
              <a:rPr lang="en-GB" dirty="0" smtClean="0"/>
              <a:t>the input </a:t>
            </a:r>
            <a:r>
              <a:rPr lang="en-GB" dirty="0"/>
              <a:t>turns OFF, the timer counts until the elapsed </a:t>
            </a:r>
            <a:r>
              <a:rPr lang="en-GB" dirty="0" smtClean="0"/>
              <a:t>time reaches </a:t>
            </a:r>
            <a:r>
              <a:rPr lang="en-GB" dirty="0"/>
              <a:t>the </a:t>
            </a:r>
            <a:r>
              <a:rPr lang="en-GB" dirty="0" err="1"/>
              <a:t>preset</a:t>
            </a:r>
            <a:r>
              <a:rPr lang="en-GB" dirty="0"/>
              <a:t> time. When the </a:t>
            </a:r>
            <a:r>
              <a:rPr lang="en-GB" dirty="0" err="1"/>
              <a:t>preset</a:t>
            </a:r>
            <a:r>
              <a:rPr lang="en-GB" dirty="0"/>
              <a:t> is reached, </a:t>
            </a:r>
            <a:r>
              <a:rPr lang="en-GB" dirty="0" smtClean="0"/>
              <a:t>the timer </a:t>
            </a:r>
            <a:r>
              <a:rPr lang="en-GB" dirty="0"/>
              <a:t>bit turns OFF and the current value stops counting</a:t>
            </a:r>
            <a:r>
              <a:rPr lang="en-GB" dirty="0" smtClean="0"/>
              <a:t>. If </a:t>
            </a:r>
            <a:r>
              <a:rPr lang="en-GB" dirty="0"/>
              <a:t>the input is OFF for a time shorter than the </a:t>
            </a:r>
            <a:r>
              <a:rPr lang="en-GB" dirty="0" err="1" smtClean="0"/>
              <a:t>preset</a:t>
            </a:r>
            <a:r>
              <a:rPr lang="en-GB" dirty="0" smtClean="0"/>
              <a:t> value</a:t>
            </a:r>
            <a:r>
              <a:rPr lang="en-GB" dirty="0"/>
              <a:t>, the timer bit remains ON. The TOF </a:t>
            </a:r>
            <a:r>
              <a:rPr lang="en-GB" dirty="0" smtClean="0"/>
              <a:t>instruction must </a:t>
            </a:r>
            <a:r>
              <a:rPr lang="en-GB" dirty="0"/>
              <a:t>see an ON to OFF transition to begin counting.</a:t>
            </a:r>
            <a:endParaRPr lang="en-GB" dirty="0" smtClean="0"/>
          </a:p>
          <a:p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016732"/>
            <a:ext cx="2163092" cy="5459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700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Timer number and resolutions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8" y="1717824"/>
            <a:ext cx="8007484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20068" y="4882728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You cannot share the same timer numbers for TOF and TON. For example, you</a:t>
            </a:r>
          </a:p>
          <a:p>
            <a:r>
              <a:rPr lang="en-GB" dirty="0"/>
              <a:t>cannot have both a TON T32 and a TOF T32.</a:t>
            </a:r>
          </a:p>
        </p:txBody>
      </p:sp>
    </p:spTree>
    <p:extLst>
      <p:ext uri="{BB962C8B-B14F-4D97-AF65-F5344CB8AC3E}">
        <p14:creationId xmlns:p14="http://schemas.microsoft.com/office/powerpoint/2010/main" val="342730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420888"/>
            <a:ext cx="2381250" cy="3713876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83868" y="2416274"/>
            <a:ext cx="5539409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331640" y="274638"/>
            <a:ext cx="7355160" cy="88611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Bits and words of timer identifiers</a:t>
            </a: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683568" y="1517883"/>
            <a:ext cx="7488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Timer Identifiers (T0,T1, …) can be used both as logic flags or as integer registers.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3995936" y="5517232"/>
            <a:ext cx="31159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 smtClean="0">
                <a:solidFill>
                  <a:srgbClr val="FF0000"/>
                </a:solidFill>
              </a:rPr>
              <a:t>RUN </a:t>
            </a:r>
            <a:r>
              <a:rPr lang="en-GB" sz="2000" dirty="0" err="1" smtClean="0">
                <a:solidFill>
                  <a:srgbClr val="FF0000"/>
                </a:solidFill>
              </a:rPr>
              <a:t>timer_on_example.awl</a:t>
            </a:r>
            <a:endParaRPr lang="en-GB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70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ON-delay timer diagram</a:t>
            </a:r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44" y="1555645"/>
            <a:ext cx="6804756" cy="4897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3239852" y="4509120"/>
            <a:ext cx="0" cy="8640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899592" y="4833156"/>
            <a:ext cx="2088232" cy="4320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987824" y="5481228"/>
            <a:ext cx="792088" cy="9721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616116" y="4509120"/>
            <a:ext cx="0" cy="8640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355976" y="4941168"/>
            <a:ext cx="1116124" cy="16201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699792" y="2528900"/>
            <a:ext cx="396044" cy="432048"/>
          </a:xfrm>
          <a:prstGeom prst="ellipse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3779912" y="4833156"/>
            <a:ext cx="990110" cy="648072"/>
          </a:xfrm>
          <a:prstGeom prst="ellipse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095836" y="2960948"/>
            <a:ext cx="900100" cy="18722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04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Timer on delay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I0.0 activates Q0.0.</a:t>
            </a:r>
          </a:p>
          <a:p>
            <a:endParaRPr lang="en-US" dirty="0" smtClean="0"/>
          </a:p>
          <a:p>
            <a:r>
              <a:rPr lang="en-US" dirty="0" smtClean="0"/>
              <a:t>Q0.0 maintains its state (latch) since is also switched simultaneously in parallel with I0.0.</a:t>
            </a:r>
          </a:p>
          <a:p>
            <a:endParaRPr lang="en-US" dirty="0" smtClean="0"/>
          </a:p>
          <a:p>
            <a:r>
              <a:rPr lang="en-US" dirty="0" smtClean="0"/>
              <a:t>When T33 has elapsed, the latch function is broken via the T33 NC contact. Q0.0 goes off.</a:t>
            </a:r>
          </a:p>
          <a:p>
            <a:endParaRPr lang="en-US" dirty="0" smtClean="0"/>
          </a:p>
          <a:p>
            <a:r>
              <a:rPr lang="en-US" dirty="0" smtClean="0"/>
              <a:t>If T37 is not elapsed, the latch remains in force.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700808"/>
            <a:ext cx="4019550" cy="299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60132" y="5697252"/>
            <a:ext cx="230672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pt-PT" dirty="0" smtClean="0"/>
              <a:t>500*10ms = 5 </a:t>
            </a:r>
            <a:r>
              <a:rPr lang="pt-PT" dirty="0" err="1" smtClean="0"/>
              <a:t>seconds</a:t>
            </a:r>
            <a:endParaRPr lang="en-GB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444208" y="4691658"/>
            <a:ext cx="972108" cy="82557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51520" y="5881918"/>
            <a:ext cx="48730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 smtClean="0">
                <a:solidFill>
                  <a:srgbClr val="FF0000"/>
                </a:solidFill>
              </a:rPr>
              <a:t>RUN </a:t>
            </a:r>
            <a:r>
              <a:rPr lang="en-GB" sz="3200" dirty="0" err="1" smtClean="0">
                <a:solidFill>
                  <a:srgbClr val="FF0000"/>
                </a:solidFill>
              </a:rPr>
              <a:t>timer_on_example.awl</a:t>
            </a:r>
            <a:endParaRPr lang="en-GB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45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78731"/>
          </a:xfrm>
        </p:spPr>
        <p:txBody>
          <a:bodyPr/>
          <a:lstStyle/>
          <a:p>
            <a:r>
              <a:rPr lang="pt-PT" dirty="0" err="1" smtClean="0"/>
              <a:t>Count</a:t>
            </a:r>
            <a:r>
              <a:rPr lang="pt-PT" dirty="0" smtClean="0"/>
              <a:t> </a:t>
            </a:r>
            <a:r>
              <a:rPr lang="pt-PT" dirty="0" err="1" smtClean="0"/>
              <a:t>up</a:t>
            </a:r>
            <a:r>
              <a:rPr lang="pt-PT" dirty="0" smtClean="0"/>
              <a:t>/</a:t>
            </a:r>
            <a:r>
              <a:rPr lang="pt-PT" dirty="0" err="1" smtClean="0"/>
              <a:t>down</a:t>
            </a:r>
            <a:r>
              <a:rPr lang="pt-PT" dirty="0" smtClean="0"/>
              <a:t> </a:t>
            </a:r>
            <a:r>
              <a:rPr lang="pt-PT" dirty="0" err="1" smtClean="0"/>
              <a:t>counters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2796"/>
            <a:ext cx="5590964" cy="5096392"/>
          </a:xfrm>
        </p:spPr>
        <p:txBody>
          <a:bodyPr>
            <a:noAutofit/>
          </a:bodyPr>
          <a:lstStyle/>
          <a:p>
            <a:r>
              <a:rPr lang="en-GB" sz="1600" dirty="0"/>
              <a:t>The Count Up/Down instruction (CTUD) counts up each time the count up (CU) input makes </a:t>
            </a:r>
            <a:r>
              <a:rPr lang="en-GB" sz="1600" dirty="0" smtClean="0"/>
              <a:t>the transition </a:t>
            </a:r>
            <a:r>
              <a:rPr lang="en-GB" sz="1600" dirty="0"/>
              <a:t>from off to on, and counts down each time the count down (CD) input makes </a:t>
            </a:r>
            <a:r>
              <a:rPr lang="en-GB" sz="1600" dirty="0" smtClean="0"/>
              <a:t>the transition </a:t>
            </a:r>
            <a:r>
              <a:rPr lang="en-GB" sz="1600" dirty="0"/>
              <a:t>from off to on. The current value </a:t>
            </a:r>
            <a:r>
              <a:rPr lang="en-GB" sz="1600" dirty="0" err="1"/>
              <a:t>Cxx</a:t>
            </a:r>
            <a:r>
              <a:rPr lang="en-GB" sz="1600" dirty="0"/>
              <a:t> of the counter maintains the current count. </a:t>
            </a:r>
            <a:r>
              <a:rPr lang="en-GB" sz="1600" dirty="0" smtClean="0"/>
              <a:t>The </a:t>
            </a:r>
            <a:r>
              <a:rPr lang="en-GB" sz="1600" dirty="0" err="1" smtClean="0"/>
              <a:t>preset</a:t>
            </a:r>
            <a:r>
              <a:rPr lang="en-GB" sz="1600" dirty="0" smtClean="0"/>
              <a:t> </a:t>
            </a:r>
            <a:r>
              <a:rPr lang="en-GB" sz="1600" dirty="0"/>
              <a:t>value PV is compared to the current value each time the counter instruction is executed</a:t>
            </a:r>
            <a:r>
              <a:rPr lang="en-GB" sz="1600" dirty="0" smtClean="0"/>
              <a:t>.</a:t>
            </a:r>
          </a:p>
          <a:p>
            <a:endParaRPr lang="en-GB" sz="1600" dirty="0"/>
          </a:p>
          <a:p>
            <a:r>
              <a:rPr lang="en-GB" sz="1600" dirty="0"/>
              <a:t>Upon reaching maximum value (32,767), the next rising edge at the count up input causes </a:t>
            </a:r>
            <a:r>
              <a:rPr lang="en-GB" sz="1600" dirty="0" smtClean="0"/>
              <a:t>the current </a:t>
            </a:r>
            <a:r>
              <a:rPr lang="en-GB" sz="1600" dirty="0"/>
              <a:t>count to wrap around to the minimum value (--32,768). On reaching the minimum </a:t>
            </a:r>
            <a:r>
              <a:rPr lang="en-GB" sz="1600" dirty="0" smtClean="0"/>
              <a:t>value (--</a:t>
            </a:r>
            <a:r>
              <a:rPr lang="en-GB" sz="1600" dirty="0"/>
              <a:t>32,768), the next rising edge at the count down input causes the current count to wrap </a:t>
            </a:r>
            <a:r>
              <a:rPr lang="en-GB" sz="1600" dirty="0" smtClean="0"/>
              <a:t>around to </a:t>
            </a:r>
            <a:r>
              <a:rPr lang="en-GB" sz="1600" dirty="0"/>
              <a:t>the maximum value (32,767).</a:t>
            </a:r>
          </a:p>
          <a:p>
            <a:endParaRPr lang="en-GB" sz="1600" dirty="0" smtClean="0"/>
          </a:p>
          <a:p>
            <a:r>
              <a:rPr lang="en-GB" sz="1600" dirty="0" smtClean="0"/>
              <a:t>When </a:t>
            </a:r>
            <a:r>
              <a:rPr lang="en-GB" sz="1600" dirty="0"/>
              <a:t>the current value </a:t>
            </a:r>
            <a:r>
              <a:rPr lang="en-GB" sz="1600" dirty="0" err="1"/>
              <a:t>Cxx</a:t>
            </a:r>
            <a:r>
              <a:rPr lang="en-GB" sz="1600" dirty="0"/>
              <a:t> is greater than or equal to the </a:t>
            </a:r>
            <a:r>
              <a:rPr lang="en-GB" sz="1600" dirty="0" err="1"/>
              <a:t>preset</a:t>
            </a:r>
            <a:r>
              <a:rPr lang="en-GB" sz="1600" dirty="0"/>
              <a:t> value PV, the counter bit </a:t>
            </a:r>
            <a:r>
              <a:rPr lang="en-GB" sz="1600" dirty="0" err="1" smtClean="0"/>
              <a:t>Cxx</a:t>
            </a:r>
            <a:r>
              <a:rPr lang="en-GB" sz="1600" dirty="0" smtClean="0"/>
              <a:t> turns </a:t>
            </a:r>
            <a:r>
              <a:rPr lang="en-GB" sz="1600" dirty="0"/>
              <a:t>on. Otherwise, the counter bit turns off. The counter is reset when the Reset (R) input </a:t>
            </a:r>
            <a:r>
              <a:rPr lang="en-GB" sz="1600" dirty="0" smtClean="0"/>
              <a:t>turns on</a:t>
            </a:r>
            <a:r>
              <a:rPr lang="en-GB" sz="1600" dirty="0"/>
              <a:t>, or when the Reset instruction is executed. The CTUD counter stops counting when </a:t>
            </a:r>
            <a:r>
              <a:rPr lang="en-GB" sz="1600" dirty="0" smtClean="0"/>
              <a:t>it reaches </a:t>
            </a:r>
            <a:r>
              <a:rPr lang="en-GB" sz="1600" dirty="0"/>
              <a:t>PV.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228" y="1556792"/>
            <a:ext cx="1163593" cy="1548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887" y="3171349"/>
            <a:ext cx="1198477" cy="1445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691" y="4671980"/>
            <a:ext cx="1173817" cy="2033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737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 err="1" smtClean="0"/>
              <a:t>Count</a:t>
            </a:r>
            <a:r>
              <a:rPr lang="pt-PT" dirty="0" smtClean="0"/>
              <a:t> </a:t>
            </a:r>
            <a:r>
              <a:rPr lang="pt-PT" dirty="0" err="1" smtClean="0"/>
              <a:t>Down</a:t>
            </a:r>
            <a:r>
              <a:rPr lang="pt-PT" dirty="0" smtClean="0"/>
              <a:t> </a:t>
            </a:r>
            <a:r>
              <a:rPr lang="pt-PT" dirty="0" err="1" smtClean="0"/>
              <a:t>instruction</a:t>
            </a:r>
            <a:endParaRPr lang="en-GB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44" y="1664804"/>
            <a:ext cx="7225952" cy="5033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78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636"/>
            <a:ext cx="8229600" cy="1044116"/>
          </a:xfrm>
        </p:spPr>
        <p:txBody>
          <a:bodyPr/>
          <a:lstStyle/>
          <a:p>
            <a:r>
              <a:rPr lang="pt-PT" dirty="0" err="1" smtClean="0"/>
              <a:t>Count</a:t>
            </a:r>
            <a:r>
              <a:rPr lang="pt-PT" dirty="0" smtClean="0"/>
              <a:t> UP/</a:t>
            </a:r>
            <a:r>
              <a:rPr lang="pt-PT" dirty="0" err="1" smtClean="0"/>
              <a:t>Down</a:t>
            </a:r>
            <a:r>
              <a:rPr lang="pt-PT" dirty="0" smtClean="0"/>
              <a:t> </a:t>
            </a:r>
            <a:r>
              <a:rPr lang="pt-PT" dirty="0" err="1" smtClean="0"/>
              <a:t>instructions</a:t>
            </a:r>
            <a:endParaRPr lang="pt-PT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50" y="1643036"/>
            <a:ext cx="5663550" cy="478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544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dirty="0" err="1" smtClean="0"/>
              <a:t>Counter</a:t>
            </a:r>
            <a:r>
              <a:rPr lang="pt-PT" dirty="0" smtClean="0"/>
              <a:t> </a:t>
            </a:r>
            <a:r>
              <a:rPr lang="pt-PT" dirty="0" err="1" smtClean="0"/>
              <a:t>down</a:t>
            </a:r>
            <a:r>
              <a:rPr lang="pt-PT" dirty="0" smtClean="0"/>
              <a:t> </a:t>
            </a:r>
            <a:r>
              <a:rPr lang="pt-PT" dirty="0" err="1" smtClean="0"/>
              <a:t>example</a:t>
            </a:r>
            <a:endParaRPr lang="pt-PT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981200"/>
            <a:ext cx="2638425" cy="3272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0" y="3048000"/>
            <a:ext cx="4554747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619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PLC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86808" cy="4525963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PROGRAMMABLE LOGIC CONTROLLER</a:t>
            </a:r>
            <a:r>
              <a:rPr lang="en-US" dirty="0"/>
              <a:t> (PLC) is an </a:t>
            </a:r>
            <a:r>
              <a:rPr lang="en-US" u="sng" dirty="0"/>
              <a:t>industrial computer control system</a:t>
            </a:r>
            <a:r>
              <a:rPr lang="en-US" dirty="0"/>
              <a:t> that continuously monitors the state of </a:t>
            </a:r>
            <a:r>
              <a:rPr lang="en-US" u="sng" dirty="0"/>
              <a:t>input devices and makes decisions based upon a custom program to control the state of output devices</a:t>
            </a:r>
            <a:r>
              <a:rPr lang="en-US" dirty="0"/>
              <a:t>. </a:t>
            </a:r>
          </a:p>
          <a:p>
            <a:r>
              <a:rPr lang="en-US" dirty="0"/>
              <a:t>Almost any production line, machine function, or process can be greatly enhanced using this type of control system. However, the biggest benefit in using a PLC is the ability to change and replicate the operation or process while collecting and communicating vital information.</a:t>
            </a:r>
          </a:p>
          <a:p>
            <a:r>
              <a:rPr lang="en-US" dirty="0"/>
              <a:t>Another advantage of a PLC system is that it is modular. That is, you can mix and match the types of Input and Output devices to best suit your application. 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240868"/>
            <a:ext cx="381000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0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dirty="0" err="1" smtClean="0"/>
              <a:t>The</a:t>
            </a:r>
            <a:r>
              <a:rPr lang="pt-PT" dirty="0" smtClean="0"/>
              <a:t> CTUD </a:t>
            </a:r>
            <a:r>
              <a:rPr lang="pt-PT" dirty="0" err="1" smtClean="0"/>
              <a:t>counter</a:t>
            </a:r>
            <a:endParaRPr lang="pt-PT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600200"/>
            <a:ext cx="2895600" cy="412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3400" y="3352800"/>
            <a:ext cx="4638675" cy="28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722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CTUD example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916832"/>
            <a:ext cx="4038600" cy="398590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Parts entering in a manufacturing assembling line are identified by a sensor connected to I0.0</a:t>
            </a:r>
          </a:p>
          <a:p>
            <a:r>
              <a:rPr lang="en-US" dirty="0" smtClean="0"/>
              <a:t>Parts leaving the line are identified by a sensor connected to I0.1</a:t>
            </a:r>
          </a:p>
          <a:p>
            <a:r>
              <a:rPr lang="en-US" dirty="0" smtClean="0"/>
              <a:t>If parts in the line are below 5, a light in Q0.0 must turn on. </a:t>
            </a:r>
          </a:p>
          <a:p>
            <a:r>
              <a:rPr lang="en-US" dirty="0" smtClean="0"/>
              <a:t>If parts are between 5 and 9, turn on Q0.1</a:t>
            </a:r>
          </a:p>
          <a:p>
            <a:r>
              <a:rPr lang="en-US" dirty="0" smtClean="0"/>
              <a:t>If parts are equal or above 10, turn on Q0.2</a:t>
            </a:r>
            <a:endParaRPr lang="en-US" dirty="0"/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820" y="1664804"/>
            <a:ext cx="2990850" cy="1922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448" y="3587527"/>
            <a:ext cx="2733675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344308" y="3969060"/>
            <a:ext cx="1656184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Integer comparison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344308" y="5697252"/>
            <a:ext cx="1656184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Test the flag of the counter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6588224" y="4437112"/>
            <a:ext cx="756084" cy="5760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760132" y="4149080"/>
            <a:ext cx="1584176" cy="86409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814138" y="5876401"/>
            <a:ext cx="1530170" cy="2880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03548" y="6021288"/>
            <a:ext cx="34226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 err="1">
                <a:solidFill>
                  <a:srgbClr val="FF0000"/>
                </a:solidFill>
              </a:rPr>
              <a:t>CTUD_example.awl</a:t>
            </a:r>
            <a:endParaRPr lang="en-GB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4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295636" y="332656"/>
            <a:ext cx="7391164" cy="81034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600" dirty="0" err="1" smtClean="0"/>
              <a:t>The</a:t>
            </a:r>
            <a:r>
              <a:rPr lang="pt-PT" sz="3600" dirty="0" smtClean="0"/>
              <a:t> Move, SUM </a:t>
            </a:r>
            <a:r>
              <a:rPr lang="pt-PT" sz="3600" dirty="0" err="1" smtClean="0"/>
              <a:t>and</a:t>
            </a:r>
            <a:r>
              <a:rPr lang="pt-PT" sz="3600" dirty="0" smtClean="0"/>
              <a:t> COMP </a:t>
            </a:r>
            <a:r>
              <a:rPr lang="pt-PT" sz="3600" dirty="0" err="1" smtClean="0"/>
              <a:t>instructins</a:t>
            </a:r>
            <a:endParaRPr lang="pt-PT" sz="3600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3332" y="1628800"/>
            <a:ext cx="6351240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4010774"/>
            <a:ext cx="1666875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34225" y="2434007"/>
            <a:ext cx="1657350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2150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dirty="0" err="1" smtClean="0"/>
              <a:t>Instruction</a:t>
            </a:r>
            <a:r>
              <a:rPr lang="pt-PT" dirty="0" smtClean="0"/>
              <a:t> </a:t>
            </a:r>
            <a:r>
              <a:rPr lang="pt-PT" dirty="0" err="1" smtClean="0"/>
              <a:t>Lists</a:t>
            </a:r>
            <a:r>
              <a:rPr lang="pt-PT" dirty="0" smtClean="0"/>
              <a:t> (IL)</a:t>
            </a:r>
            <a:endParaRPr lang="pt-PT" dirty="0"/>
          </a:p>
        </p:txBody>
      </p:sp>
      <p:grpSp>
        <p:nvGrpSpPr>
          <p:cNvPr id="9" name="Group 8"/>
          <p:cNvGrpSpPr/>
          <p:nvPr/>
        </p:nvGrpSpPr>
        <p:grpSpPr>
          <a:xfrm>
            <a:off x="457200" y="1676065"/>
            <a:ext cx="6527656" cy="4804217"/>
            <a:chOff x="457200" y="571500"/>
            <a:chExt cx="7762096" cy="6347571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57200" y="571500"/>
              <a:ext cx="3214700" cy="63475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Rectangle 4"/>
            <p:cNvSpPr/>
            <p:nvPr/>
          </p:nvSpPr>
          <p:spPr>
            <a:xfrm>
              <a:off x="4790296" y="929129"/>
              <a:ext cx="3429000" cy="58150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/>
                <a:t>NETWORK 1	</a:t>
              </a:r>
            </a:p>
            <a:p>
              <a:r>
                <a:rPr lang="en-US" sz="1400" dirty="0" smtClean="0"/>
                <a:t>LD     I0.0</a:t>
              </a:r>
            </a:p>
            <a:p>
              <a:r>
                <a:rPr lang="en-US" sz="1400" dirty="0" smtClean="0"/>
                <a:t>A      I0.1</a:t>
              </a:r>
            </a:p>
            <a:p>
              <a:r>
                <a:rPr lang="en-US" sz="1400" dirty="0" smtClean="0"/>
                <a:t>=      Q0.0</a:t>
              </a:r>
            </a:p>
            <a:p>
              <a:r>
                <a:rPr lang="en-US" sz="1400" dirty="0" smtClean="0"/>
                <a:t>NOT</a:t>
              </a:r>
            </a:p>
            <a:p>
              <a:r>
                <a:rPr lang="en-US" sz="1400" dirty="0" smtClean="0"/>
                <a:t>=      Q0.1</a:t>
              </a:r>
            </a:p>
            <a:p>
              <a:r>
                <a:rPr lang="en-US" sz="1400" dirty="0" smtClean="0"/>
                <a:t>NETWORK 2	</a:t>
              </a:r>
            </a:p>
            <a:p>
              <a:r>
                <a:rPr lang="en-US" sz="1400" dirty="0" smtClean="0"/>
                <a:t>LD     I0.2</a:t>
              </a:r>
            </a:p>
            <a:p>
              <a:r>
                <a:rPr lang="en-US" sz="1400" dirty="0" smtClean="0"/>
                <a:t>ON     I0.3</a:t>
              </a:r>
            </a:p>
            <a:p>
              <a:r>
                <a:rPr lang="en-US" sz="1400" dirty="0" smtClean="0"/>
                <a:t>=      Q0.2</a:t>
              </a:r>
            </a:p>
            <a:p>
              <a:r>
                <a:rPr lang="en-US" sz="1400" dirty="0" smtClean="0"/>
                <a:t>NETWORK 3	</a:t>
              </a:r>
            </a:p>
            <a:p>
              <a:r>
                <a:rPr lang="en-US" sz="1400" dirty="0" smtClean="0"/>
                <a:t>LD     I0.4</a:t>
              </a:r>
            </a:p>
            <a:p>
              <a:r>
                <a:rPr lang="en-US" sz="1400" dirty="0" smtClean="0"/>
                <a:t>LPS   //Logical push stack</a:t>
              </a:r>
            </a:p>
            <a:p>
              <a:r>
                <a:rPr lang="en-US" sz="1400" dirty="0" smtClean="0"/>
                <a:t>EU    //edge up</a:t>
              </a:r>
            </a:p>
            <a:p>
              <a:r>
                <a:rPr lang="en-US" sz="1400" dirty="0" smtClean="0"/>
                <a:t>S      Q0.3, 1</a:t>
              </a:r>
            </a:p>
            <a:p>
              <a:r>
                <a:rPr lang="en-US" sz="1400" dirty="0" smtClean="0"/>
                <a:t>=      Q0.4</a:t>
              </a:r>
            </a:p>
            <a:p>
              <a:r>
                <a:rPr lang="en-US" sz="1400" dirty="0" smtClean="0"/>
                <a:t>LPP   //logical pop stack</a:t>
              </a:r>
            </a:p>
            <a:p>
              <a:r>
                <a:rPr lang="en-US" sz="1400" dirty="0" smtClean="0"/>
                <a:t>ED     //edge down</a:t>
              </a:r>
            </a:p>
            <a:p>
              <a:r>
                <a:rPr lang="en-US" sz="1400" dirty="0" smtClean="0"/>
                <a:t>R      Q0.3, 1</a:t>
              </a:r>
            </a:p>
            <a:p>
              <a:r>
                <a:rPr lang="en-US" sz="1400" dirty="0" smtClean="0"/>
                <a:t>=      Q0.5</a:t>
              </a:r>
              <a:endParaRPr lang="pt-PT" sz="1400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2483768" y="2024844"/>
              <a:ext cx="2196244" cy="18002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1187624" y="3320988"/>
              <a:ext cx="3492388" cy="42429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1691640" y="4160520"/>
              <a:ext cx="3048000" cy="487998"/>
            </a:xfrm>
            <a:custGeom>
              <a:avLst/>
              <a:gdLst>
                <a:gd name="connsiteX0" fmla="*/ 0 w 3048000"/>
                <a:gd name="connsiteY0" fmla="*/ 411480 h 487998"/>
                <a:gd name="connsiteX1" fmla="*/ 76200 w 3048000"/>
                <a:gd name="connsiteY1" fmla="*/ 381000 h 487998"/>
                <a:gd name="connsiteX2" fmla="*/ 182880 w 3048000"/>
                <a:gd name="connsiteY2" fmla="*/ 259080 h 487998"/>
                <a:gd name="connsiteX3" fmla="*/ 228600 w 3048000"/>
                <a:gd name="connsiteY3" fmla="*/ 213360 h 487998"/>
                <a:gd name="connsiteX4" fmla="*/ 289560 w 3048000"/>
                <a:gd name="connsiteY4" fmla="*/ 182880 h 487998"/>
                <a:gd name="connsiteX5" fmla="*/ 381000 w 3048000"/>
                <a:gd name="connsiteY5" fmla="*/ 121920 h 487998"/>
                <a:gd name="connsiteX6" fmla="*/ 502920 w 3048000"/>
                <a:gd name="connsiteY6" fmla="*/ 91440 h 487998"/>
                <a:gd name="connsiteX7" fmla="*/ 548640 w 3048000"/>
                <a:gd name="connsiteY7" fmla="*/ 76200 h 487998"/>
                <a:gd name="connsiteX8" fmla="*/ 685800 w 3048000"/>
                <a:gd name="connsiteY8" fmla="*/ 15240 h 487998"/>
                <a:gd name="connsiteX9" fmla="*/ 853440 w 3048000"/>
                <a:gd name="connsiteY9" fmla="*/ 0 h 487998"/>
                <a:gd name="connsiteX10" fmla="*/ 1234440 w 3048000"/>
                <a:gd name="connsiteY10" fmla="*/ 15240 h 487998"/>
                <a:gd name="connsiteX11" fmla="*/ 1371600 w 3048000"/>
                <a:gd name="connsiteY11" fmla="*/ 45720 h 487998"/>
                <a:gd name="connsiteX12" fmla="*/ 1478280 w 3048000"/>
                <a:gd name="connsiteY12" fmla="*/ 60960 h 487998"/>
                <a:gd name="connsiteX13" fmla="*/ 1615440 w 3048000"/>
                <a:gd name="connsiteY13" fmla="*/ 91440 h 487998"/>
                <a:gd name="connsiteX14" fmla="*/ 1661160 w 3048000"/>
                <a:gd name="connsiteY14" fmla="*/ 121920 h 487998"/>
                <a:gd name="connsiteX15" fmla="*/ 1783080 w 3048000"/>
                <a:gd name="connsiteY15" fmla="*/ 152400 h 487998"/>
                <a:gd name="connsiteX16" fmla="*/ 1905000 w 3048000"/>
                <a:gd name="connsiteY16" fmla="*/ 182880 h 487998"/>
                <a:gd name="connsiteX17" fmla="*/ 1965960 w 3048000"/>
                <a:gd name="connsiteY17" fmla="*/ 198120 h 487998"/>
                <a:gd name="connsiteX18" fmla="*/ 2026920 w 3048000"/>
                <a:gd name="connsiteY18" fmla="*/ 213360 h 487998"/>
                <a:gd name="connsiteX19" fmla="*/ 2072640 w 3048000"/>
                <a:gd name="connsiteY19" fmla="*/ 228600 h 487998"/>
                <a:gd name="connsiteX20" fmla="*/ 2148840 w 3048000"/>
                <a:gd name="connsiteY20" fmla="*/ 243840 h 487998"/>
                <a:gd name="connsiteX21" fmla="*/ 2255520 w 3048000"/>
                <a:gd name="connsiteY21" fmla="*/ 274320 h 487998"/>
                <a:gd name="connsiteX22" fmla="*/ 2453640 w 3048000"/>
                <a:gd name="connsiteY22" fmla="*/ 304800 h 487998"/>
                <a:gd name="connsiteX23" fmla="*/ 2606040 w 3048000"/>
                <a:gd name="connsiteY23" fmla="*/ 335280 h 487998"/>
                <a:gd name="connsiteX24" fmla="*/ 2926080 w 3048000"/>
                <a:gd name="connsiteY24" fmla="*/ 441960 h 487998"/>
                <a:gd name="connsiteX25" fmla="*/ 2971800 w 3048000"/>
                <a:gd name="connsiteY25" fmla="*/ 457200 h 487998"/>
                <a:gd name="connsiteX26" fmla="*/ 3048000 w 3048000"/>
                <a:gd name="connsiteY26" fmla="*/ 487680 h 48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048000" h="487998">
                  <a:moveTo>
                    <a:pt x="0" y="411480"/>
                  </a:moveTo>
                  <a:cubicBezTo>
                    <a:pt x="25400" y="401320"/>
                    <a:pt x="55184" y="398513"/>
                    <a:pt x="76200" y="381000"/>
                  </a:cubicBezTo>
                  <a:cubicBezTo>
                    <a:pt x="117685" y="346429"/>
                    <a:pt x="146555" y="299038"/>
                    <a:pt x="182880" y="259080"/>
                  </a:cubicBezTo>
                  <a:cubicBezTo>
                    <a:pt x="197378" y="243132"/>
                    <a:pt x="211062" y="225887"/>
                    <a:pt x="228600" y="213360"/>
                  </a:cubicBezTo>
                  <a:cubicBezTo>
                    <a:pt x="247087" y="200155"/>
                    <a:pt x="270079" y="194569"/>
                    <a:pt x="289560" y="182880"/>
                  </a:cubicBezTo>
                  <a:cubicBezTo>
                    <a:pt x="320972" y="164033"/>
                    <a:pt x="345461" y="130805"/>
                    <a:pt x="381000" y="121920"/>
                  </a:cubicBezTo>
                  <a:cubicBezTo>
                    <a:pt x="421640" y="111760"/>
                    <a:pt x="463179" y="104687"/>
                    <a:pt x="502920" y="91440"/>
                  </a:cubicBezTo>
                  <a:cubicBezTo>
                    <a:pt x="518160" y="86360"/>
                    <a:pt x="534272" y="83384"/>
                    <a:pt x="548640" y="76200"/>
                  </a:cubicBezTo>
                  <a:cubicBezTo>
                    <a:pt x="613849" y="43595"/>
                    <a:pt x="589690" y="23977"/>
                    <a:pt x="685800" y="15240"/>
                  </a:cubicBezTo>
                  <a:lnTo>
                    <a:pt x="853440" y="0"/>
                  </a:lnTo>
                  <a:cubicBezTo>
                    <a:pt x="980440" y="5080"/>
                    <a:pt x="1107602" y="7057"/>
                    <a:pt x="1234440" y="15240"/>
                  </a:cubicBezTo>
                  <a:cubicBezTo>
                    <a:pt x="1402877" y="26107"/>
                    <a:pt x="1264774" y="24355"/>
                    <a:pt x="1371600" y="45720"/>
                  </a:cubicBezTo>
                  <a:cubicBezTo>
                    <a:pt x="1406823" y="52765"/>
                    <a:pt x="1442848" y="55055"/>
                    <a:pt x="1478280" y="60960"/>
                  </a:cubicBezTo>
                  <a:cubicBezTo>
                    <a:pt x="1536323" y="70634"/>
                    <a:pt x="1560640" y="77740"/>
                    <a:pt x="1615440" y="91440"/>
                  </a:cubicBezTo>
                  <a:cubicBezTo>
                    <a:pt x="1630680" y="101600"/>
                    <a:pt x="1643947" y="115661"/>
                    <a:pt x="1661160" y="121920"/>
                  </a:cubicBezTo>
                  <a:cubicBezTo>
                    <a:pt x="1700529" y="136236"/>
                    <a:pt x="1742440" y="142240"/>
                    <a:pt x="1783080" y="152400"/>
                  </a:cubicBezTo>
                  <a:lnTo>
                    <a:pt x="1905000" y="182880"/>
                  </a:lnTo>
                  <a:lnTo>
                    <a:pt x="1965960" y="198120"/>
                  </a:lnTo>
                  <a:cubicBezTo>
                    <a:pt x="1986280" y="203200"/>
                    <a:pt x="2007049" y="206736"/>
                    <a:pt x="2026920" y="213360"/>
                  </a:cubicBezTo>
                  <a:cubicBezTo>
                    <a:pt x="2042160" y="218440"/>
                    <a:pt x="2057055" y="224704"/>
                    <a:pt x="2072640" y="228600"/>
                  </a:cubicBezTo>
                  <a:cubicBezTo>
                    <a:pt x="2097770" y="234882"/>
                    <a:pt x="2123710" y="237558"/>
                    <a:pt x="2148840" y="243840"/>
                  </a:cubicBezTo>
                  <a:cubicBezTo>
                    <a:pt x="2265041" y="272890"/>
                    <a:pt x="2112987" y="245813"/>
                    <a:pt x="2255520" y="274320"/>
                  </a:cubicBezTo>
                  <a:cubicBezTo>
                    <a:pt x="2371348" y="297486"/>
                    <a:pt x="2329209" y="282842"/>
                    <a:pt x="2453640" y="304800"/>
                  </a:cubicBezTo>
                  <a:cubicBezTo>
                    <a:pt x="2504658" y="313803"/>
                    <a:pt x="2556892" y="318897"/>
                    <a:pt x="2606040" y="335280"/>
                  </a:cubicBezTo>
                  <a:lnTo>
                    <a:pt x="2926080" y="441960"/>
                  </a:lnTo>
                  <a:cubicBezTo>
                    <a:pt x="2941320" y="447040"/>
                    <a:pt x="2958434" y="448289"/>
                    <a:pt x="2971800" y="457200"/>
                  </a:cubicBezTo>
                  <a:cubicBezTo>
                    <a:pt x="3025974" y="493316"/>
                    <a:pt x="2999204" y="487680"/>
                    <a:pt x="3048000" y="48768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2735796" y="4761148"/>
              <a:ext cx="2054500" cy="21602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3405220" y="1887136"/>
              <a:ext cx="1334420" cy="3600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1367644" y="764704"/>
              <a:ext cx="3422652" cy="37829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5904148" y="6080172"/>
            <a:ext cx="2453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err="1" smtClean="0">
                <a:solidFill>
                  <a:srgbClr val="FF0000"/>
                </a:solidFill>
              </a:rPr>
              <a:t>Let’s</a:t>
            </a:r>
            <a:r>
              <a:rPr lang="pt-PT" sz="2000" dirty="0" smtClean="0">
                <a:solidFill>
                  <a:srgbClr val="FF0000"/>
                </a:solidFill>
              </a:rPr>
              <a:t> </a:t>
            </a:r>
            <a:r>
              <a:rPr lang="pt-PT" sz="2000" dirty="0" err="1" smtClean="0">
                <a:solidFill>
                  <a:srgbClr val="FF0000"/>
                </a:solidFill>
              </a:rPr>
              <a:t>try</a:t>
            </a:r>
            <a:r>
              <a:rPr lang="pt-PT" sz="2000" dirty="0" smtClean="0">
                <a:solidFill>
                  <a:srgbClr val="FF0000"/>
                </a:solidFill>
              </a:rPr>
              <a:t> in Micro/</a:t>
            </a:r>
            <a:r>
              <a:rPr lang="pt-PT" sz="2000" dirty="0" err="1" smtClean="0">
                <a:solidFill>
                  <a:srgbClr val="FF0000"/>
                </a:solidFill>
              </a:rPr>
              <a:t>Win</a:t>
            </a:r>
            <a:endParaRPr lang="en-GB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90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 smtClean="0"/>
              <a:t>Example</a:t>
            </a:r>
            <a:r>
              <a:rPr lang="pt-PT" dirty="0" smtClean="0"/>
              <a:t> 1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40768"/>
          </a:xfrm>
        </p:spPr>
        <p:txBody>
          <a:bodyPr/>
          <a:lstStyle/>
          <a:p>
            <a:r>
              <a:rPr lang="pt-PT" dirty="0" err="1" smtClean="0">
                <a:solidFill>
                  <a:srgbClr val="008000"/>
                </a:solidFill>
                <a:latin typeface="Tw Cen MT" pitchFamily="34" charset="0"/>
              </a:rPr>
              <a:t>Translate</a:t>
            </a:r>
            <a:r>
              <a:rPr lang="pt-PT" dirty="0" smtClean="0">
                <a:solidFill>
                  <a:srgbClr val="008000"/>
                </a:solidFill>
                <a:latin typeface="Tw Cen MT" pitchFamily="34" charset="0"/>
              </a:rPr>
              <a:t> </a:t>
            </a:r>
            <a:r>
              <a:rPr lang="pt-PT" dirty="0" err="1" smtClean="0">
                <a:solidFill>
                  <a:srgbClr val="008000"/>
                </a:solidFill>
                <a:latin typeface="Tw Cen MT" pitchFamily="34" charset="0"/>
              </a:rPr>
              <a:t>these</a:t>
            </a:r>
            <a:r>
              <a:rPr lang="pt-PT" dirty="0" smtClean="0">
                <a:solidFill>
                  <a:srgbClr val="008000"/>
                </a:solidFill>
                <a:latin typeface="Tw Cen MT" pitchFamily="34" charset="0"/>
              </a:rPr>
              <a:t> </a:t>
            </a:r>
            <a:r>
              <a:rPr lang="pt-PT" dirty="0" err="1" smtClean="0">
                <a:solidFill>
                  <a:srgbClr val="008000"/>
                </a:solidFill>
                <a:latin typeface="Tw Cen MT" pitchFamily="34" charset="0"/>
              </a:rPr>
              <a:t>logic</a:t>
            </a:r>
            <a:r>
              <a:rPr lang="pt-PT" dirty="0" smtClean="0">
                <a:solidFill>
                  <a:srgbClr val="008000"/>
                </a:solidFill>
                <a:latin typeface="Tw Cen MT" pitchFamily="34" charset="0"/>
              </a:rPr>
              <a:t> </a:t>
            </a:r>
            <a:r>
              <a:rPr lang="pt-PT" dirty="0" err="1" smtClean="0">
                <a:solidFill>
                  <a:srgbClr val="008000"/>
                </a:solidFill>
                <a:latin typeface="Tw Cen MT" pitchFamily="34" charset="0"/>
              </a:rPr>
              <a:t>functions</a:t>
            </a:r>
            <a:r>
              <a:rPr lang="pt-PT" dirty="0" smtClean="0">
                <a:solidFill>
                  <a:srgbClr val="008000"/>
                </a:solidFill>
                <a:latin typeface="Tw Cen MT" pitchFamily="34" charset="0"/>
              </a:rPr>
              <a:t> </a:t>
            </a:r>
            <a:r>
              <a:rPr lang="pt-PT" dirty="0" err="1" smtClean="0">
                <a:solidFill>
                  <a:srgbClr val="008000"/>
                </a:solidFill>
                <a:latin typeface="Tw Cen MT" pitchFamily="34" charset="0"/>
              </a:rPr>
              <a:t>into</a:t>
            </a:r>
            <a:r>
              <a:rPr lang="pt-PT" dirty="0" smtClean="0">
                <a:solidFill>
                  <a:srgbClr val="008000"/>
                </a:solidFill>
                <a:latin typeface="Tw Cen MT" pitchFamily="34" charset="0"/>
              </a:rPr>
              <a:t> </a:t>
            </a:r>
            <a:r>
              <a:rPr lang="pt-PT" dirty="0" err="1" smtClean="0">
                <a:solidFill>
                  <a:srgbClr val="008000"/>
                </a:solidFill>
                <a:latin typeface="Tw Cen MT" pitchFamily="34" charset="0"/>
              </a:rPr>
              <a:t>corresponding</a:t>
            </a:r>
            <a:r>
              <a:rPr lang="pt-PT" dirty="0" smtClean="0">
                <a:solidFill>
                  <a:srgbClr val="008000"/>
                </a:solidFill>
                <a:latin typeface="Tw Cen MT" pitchFamily="34" charset="0"/>
              </a:rPr>
              <a:t> LADDER </a:t>
            </a:r>
            <a:r>
              <a:rPr lang="pt-PT" dirty="0" err="1" smtClean="0">
                <a:solidFill>
                  <a:srgbClr val="008000"/>
                </a:solidFill>
                <a:latin typeface="Tw Cen MT" pitchFamily="34" charset="0"/>
              </a:rPr>
              <a:t>diagrams</a:t>
            </a:r>
            <a:r>
              <a:rPr lang="pt-PT" dirty="0" smtClean="0">
                <a:solidFill>
                  <a:srgbClr val="008000"/>
                </a:solidFill>
                <a:latin typeface="Tw Cen MT" pitchFamily="34" charset="0"/>
              </a:rPr>
              <a:t>:</a:t>
            </a:r>
          </a:p>
          <a:p>
            <a:endParaRPr lang="pt-PT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8745837"/>
              </p:ext>
            </p:extLst>
          </p:nvPr>
        </p:nvGraphicFramePr>
        <p:xfrm>
          <a:off x="1758950" y="3213100"/>
          <a:ext cx="3352800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4" name="Equation" r:id="rId3" imgW="1815840" imgH="241200" progId="Equation.3">
                  <p:embed/>
                </p:oleObj>
              </mc:Choice>
              <mc:Fallback>
                <p:oleObj name="Equation" r:id="rId3" imgW="1815840" imgH="241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8950" y="3213100"/>
                        <a:ext cx="3352800" cy="45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2997910"/>
              </p:ext>
            </p:extLst>
          </p:nvPr>
        </p:nvGraphicFramePr>
        <p:xfrm>
          <a:off x="1691680" y="3717032"/>
          <a:ext cx="4300537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5" name="Equation" r:id="rId5" imgW="2145960" imgH="304560" progId="Equation.3">
                  <p:embed/>
                </p:oleObj>
              </mc:Choice>
              <mc:Fallback>
                <p:oleObj name="Equation" r:id="rId5" imgW="2145960" imgH="30456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3717032"/>
                        <a:ext cx="4300537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782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 smtClean="0"/>
              <a:t>Solution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68760"/>
          </a:xfrm>
        </p:spPr>
        <p:txBody>
          <a:bodyPr/>
          <a:lstStyle/>
          <a:p>
            <a:r>
              <a:rPr lang="pt-PT" dirty="0" err="1" smtClean="0">
                <a:solidFill>
                  <a:srgbClr val="008000"/>
                </a:solidFill>
                <a:latin typeface="Tw Cen MT" pitchFamily="34" charset="0"/>
              </a:rPr>
              <a:t>Translation</a:t>
            </a:r>
            <a:r>
              <a:rPr lang="pt-PT" dirty="0" smtClean="0">
                <a:solidFill>
                  <a:srgbClr val="008000"/>
                </a:solidFill>
                <a:latin typeface="Tw Cen MT" pitchFamily="34" charset="0"/>
              </a:rPr>
              <a:t> </a:t>
            </a:r>
            <a:r>
              <a:rPr lang="pt-PT" dirty="0" err="1" smtClean="0">
                <a:solidFill>
                  <a:srgbClr val="008000"/>
                </a:solidFill>
                <a:latin typeface="Tw Cen MT" pitchFamily="34" charset="0"/>
              </a:rPr>
              <a:t>of</a:t>
            </a:r>
            <a:r>
              <a:rPr lang="pt-PT" dirty="0" smtClean="0">
                <a:solidFill>
                  <a:srgbClr val="008000"/>
                </a:solidFill>
                <a:latin typeface="Tw Cen MT" pitchFamily="34" charset="0"/>
              </a:rPr>
              <a:t> f1</a:t>
            </a:r>
          </a:p>
          <a:p>
            <a:endParaRPr lang="pt-PT" dirty="0">
              <a:solidFill>
                <a:srgbClr val="008000"/>
              </a:solidFill>
              <a:latin typeface="Tw Cen MT" pitchFamily="34" charset="0"/>
            </a:endParaRPr>
          </a:p>
          <a:p>
            <a:pPr marL="0" indent="0">
              <a:buNone/>
            </a:pPr>
            <a:endParaRPr lang="pt-PT" dirty="0" smtClean="0">
              <a:solidFill>
                <a:srgbClr val="008000"/>
              </a:solidFill>
              <a:latin typeface="Tw Cen MT" pitchFamily="34" charset="0"/>
            </a:endParaRPr>
          </a:p>
          <a:p>
            <a:endParaRPr lang="pt-PT" dirty="0">
              <a:solidFill>
                <a:srgbClr val="008000"/>
              </a:solidFill>
              <a:latin typeface="Tw Cen MT" pitchFamily="34" charset="0"/>
            </a:endParaRPr>
          </a:p>
          <a:p>
            <a:endParaRPr lang="pt-PT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3085111"/>
              </p:ext>
            </p:extLst>
          </p:nvPr>
        </p:nvGraphicFramePr>
        <p:xfrm>
          <a:off x="1703388" y="2276475"/>
          <a:ext cx="3328987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" name="Equation" r:id="rId3" imgW="1803240" imgH="241200" progId="Equation.3">
                  <p:embed/>
                </p:oleObj>
              </mc:Choice>
              <mc:Fallback>
                <p:oleObj name="Equation" r:id="rId3" imgW="18032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3388" y="2276475"/>
                        <a:ext cx="3328987" cy="45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29" name="Picture 8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219440"/>
            <a:ext cx="6602580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456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 smtClean="0"/>
              <a:t>Resolution</a:t>
            </a:r>
            <a:r>
              <a:rPr lang="pt-PT" dirty="0" smtClean="0"/>
              <a:t> </a:t>
            </a:r>
            <a:r>
              <a:rPr lang="pt-PT" dirty="0" err="1" smtClean="0"/>
              <a:t>of</a:t>
            </a:r>
            <a:r>
              <a:rPr lang="pt-PT" dirty="0" smtClean="0"/>
              <a:t> </a:t>
            </a:r>
            <a:r>
              <a:rPr lang="pt-PT" dirty="0" err="1" smtClean="0"/>
              <a:t>example</a:t>
            </a:r>
            <a:r>
              <a:rPr lang="pt-PT" dirty="0" smtClean="0"/>
              <a:t> 1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68760"/>
          </a:xfrm>
        </p:spPr>
        <p:txBody>
          <a:bodyPr/>
          <a:lstStyle/>
          <a:p>
            <a:r>
              <a:rPr lang="pt-PT" dirty="0" err="1" smtClean="0">
                <a:solidFill>
                  <a:srgbClr val="008000"/>
                </a:solidFill>
                <a:latin typeface="Tw Cen MT" pitchFamily="34" charset="0"/>
              </a:rPr>
              <a:t>Translation</a:t>
            </a:r>
            <a:r>
              <a:rPr lang="pt-PT" dirty="0" smtClean="0">
                <a:solidFill>
                  <a:srgbClr val="008000"/>
                </a:solidFill>
                <a:latin typeface="Tw Cen MT" pitchFamily="34" charset="0"/>
              </a:rPr>
              <a:t> </a:t>
            </a:r>
            <a:r>
              <a:rPr lang="pt-PT" dirty="0" err="1" smtClean="0">
                <a:solidFill>
                  <a:srgbClr val="008000"/>
                </a:solidFill>
                <a:latin typeface="Tw Cen MT" pitchFamily="34" charset="0"/>
              </a:rPr>
              <a:t>of</a:t>
            </a:r>
            <a:r>
              <a:rPr lang="pt-PT" dirty="0" smtClean="0">
                <a:solidFill>
                  <a:srgbClr val="008000"/>
                </a:solidFill>
                <a:latin typeface="Tw Cen MT" pitchFamily="34" charset="0"/>
              </a:rPr>
              <a:t> f2</a:t>
            </a:r>
          </a:p>
          <a:p>
            <a:endParaRPr lang="pt-PT" dirty="0">
              <a:solidFill>
                <a:srgbClr val="008000"/>
              </a:solidFill>
              <a:latin typeface="Tw Cen MT" pitchFamily="34" charset="0"/>
            </a:endParaRPr>
          </a:p>
          <a:p>
            <a:pPr marL="0" indent="0">
              <a:buNone/>
            </a:pPr>
            <a:endParaRPr lang="pt-PT" dirty="0" smtClean="0">
              <a:solidFill>
                <a:srgbClr val="008000"/>
              </a:solidFill>
              <a:latin typeface="Tw Cen MT" pitchFamily="34" charset="0"/>
            </a:endParaRPr>
          </a:p>
          <a:p>
            <a:endParaRPr lang="pt-PT" dirty="0">
              <a:solidFill>
                <a:srgbClr val="008000"/>
              </a:solidFill>
              <a:latin typeface="Tw Cen MT" pitchFamily="34" charset="0"/>
            </a:endParaRPr>
          </a:p>
          <a:p>
            <a:endParaRPr lang="pt-PT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3429769"/>
              </p:ext>
            </p:extLst>
          </p:nvPr>
        </p:nvGraphicFramePr>
        <p:xfrm>
          <a:off x="1446213" y="2133600"/>
          <a:ext cx="4300537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3" name="Equation" r:id="rId3" imgW="2145960" imgH="304560" progId="Equation.3">
                  <p:embed/>
                </p:oleObj>
              </mc:Choice>
              <mc:Fallback>
                <p:oleObj name="Equation" r:id="rId3" imgW="2145960" imgH="30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6213" y="2133600"/>
                        <a:ext cx="4300537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852936"/>
            <a:ext cx="5029200" cy="384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050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pt-PT" dirty="0" smtClean="0"/>
              <a:t>GRAFCET</a:t>
            </a:r>
            <a:endParaRPr lang="pt-PT" dirty="0"/>
          </a:p>
        </p:txBody>
      </p:sp>
      <p:sp>
        <p:nvSpPr>
          <p:cNvPr id="3" name="Rectangle 17"/>
          <p:cNvSpPr>
            <a:spLocks noChangeArrowheads="1"/>
          </p:cNvSpPr>
          <p:nvPr/>
        </p:nvSpPr>
        <p:spPr bwMode="auto">
          <a:xfrm>
            <a:off x="0" y="1736812"/>
            <a:ext cx="9144000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>
              <a:buFontTx/>
              <a:buChar char="•"/>
            </a:pPr>
            <a:r>
              <a:rPr lang="pt-PT" sz="2000" dirty="0">
                <a:solidFill>
                  <a:srgbClr val="008000"/>
                </a:solidFill>
                <a:latin typeface="Tw Cen MT" pitchFamily="34" charset="0"/>
              </a:rPr>
              <a:t>A denominação GRAFCET tem origem numa abreviatura francesa: </a:t>
            </a:r>
            <a:r>
              <a:rPr lang="pt-PT" sz="2000" i="1" dirty="0" err="1">
                <a:solidFill>
                  <a:srgbClr val="008000"/>
                </a:solidFill>
                <a:latin typeface="Tw Cen MT" pitchFamily="34" charset="0"/>
              </a:rPr>
              <a:t>Graphe</a:t>
            </a:r>
            <a:r>
              <a:rPr lang="pt-PT" sz="2000" i="1" dirty="0">
                <a:solidFill>
                  <a:srgbClr val="008000"/>
                </a:solidFill>
                <a:latin typeface="Tw Cen MT" pitchFamily="34" charset="0"/>
              </a:rPr>
              <a:t> </a:t>
            </a:r>
            <a:r>
              <a:rPr lang="pt-PT" sz="2000" i="1" dirty="0" err="1">
                <a:solidFill>
                  <a:srgbClr val="008000"/>
                </a:solidFill>
                <a:latin typeface="Tw Cen MT" pitchFamily="34" charset="0"/>
              </a:rPr>
              <a:t>Fonctionnel</a:t>
            </a:r>
            <a:r>
              <a:rPr lang="pt-PT" sz="2000" i="1" dirty="0">
                <a:solidFill>
                  <a:srgbClr val="008000"/>
                </a:solidFill>
                <a:latin typeface="Tw Cen MT" pitchFamily="34" charset="0"/>
              </a:rPr>
              <a:t> de </a:t>
            </a:r>
            <a:r>
              <a:rPr lang="pt-PT" sz="2000" i="1" dirty="0" err="1">
                <a:solidFill>
                  <a:srgbClr val="008000"/>
                </a:solidFill>
                <a:latin typeface="Tw Cen MT" pitchFamily="34" charset="0"/>
              </a:rPr>
              <a:t>Commande</a:t>
            </a:r>
            <a:r>
              <a:rPr lang="pt-PT" sz="2000" i="1" dirty="0">
                <a:solidFill>
                  <a:srgbClr val="008000"/>
                </a:solidFill>
                <a:latin typeface="Tw Cen MT" pitchFamily="34" charset="0"/>
              </a:rPr>
              <a:t>, </a:t>
            </a:r>
            <a:r>
              <a:rPr lang="pt-PT" sz="2000" i="1" dirty="0" err="1">
                <a:solidFill>
                  <a:srgbClr val="008000"/>
                </a:solidFill>
                <a:latin typeface="Tw Cen MT" pitchFamily="34" charset="0"/>
              </a:rPr>
              <a:t>Etapes</a:t>
            </a:r>
            <a:r>
              <a:rPr lang="pt-PT" sz="2000" i="1" dirty="0">
                <a:solidFill>
                  <a:srgbClr val="008000"/>
                </a:solidFill>
                <a:latin typeface="Tw Cen MT" pitchFamily="34" charset="0"/>
              </a:rPr>
              <a:t> </a:t>
            </a:r>
            <a:r>
              <a:rPr lang="pt-PT" sz="2000" i="1" dirty="0" err="1">
                <a:solidFill>
                  <a:srgbClr val="008000"/>
                </a:solidFill>
                <a:latin typeface="Tw Cen MT" pitchFamily="34" charset="0"/>
              </a:rPr>
              <a:t>Transitions</a:t>
            </a:r>
            <a:r>
              <a:rPr lang="pt-PT" sz="3200" dirty="0">
                <a:latin typeface="Tw Cen MT" pitchFamily="34" charset="0"/>
              </a:rPr>
              <a:t> </a:t>
            </a:r>
            <a:r>
              <a:rPr lang="pt-PT" sz="2000" dirty="0">
                <a:solidFill>
                  <a:srgbClr val="008000"/>
                </a:solidFill>
                <a:latin typeface="Tw Cen MT" pitchFamily="34" charset="0"/>
              </a:rPr>
              <a:t>(gráfico funcional de comandos estado transição). </a:t>
            </a:r>
          </a:p>
          <a:p>
            <a:pPr marL="342900" indent="-342900" algn="just">
              <a:lnSpc>
                <a:spcPct val="150000"/>
              </a:lnSpc>
              <a:buFontTx/>
              <a:buChar char="•"/>
            </a:pPr>
            <a:r>
              <a:rPr lang="pt-PT" sz="2000" dirty="0">
                <a:solidFill>
                  <a:srgbClr val="008000"/>
                </a:solidFill>
                <a:latin typeface="Tw Cen MT" pitchFamily="34" charset="0"/>
              </a:rPr>
              <a:t>O GRAFCET é um método gráfico de descrição do funcionamento da parte de comando de um automatismo concebido com o objectivo de permitir a simplificação da </a:t>
            </a:r>
            <a:r>
              <a:rPr lang="pt-PT" sz="2000" dirty="0">
                <a:solidFill>
                  <a:srgbClr val="FF0000"/>
                </a:solidFill>
                <a:latin typeface="Tw Cen MT" pitchFamily="34" charset="0"/>
              </a:rPr>
              <a:t>representação de processos complicados</a:t>
            </a:r>
            <a:r>
              <a:rPr lang="pt-PT" sz="2000" dirty="0">
                <a:solidFill>
                  <a:srgbClr val="008000"/>
                </a:solidFill>
                <a:latin typeface="Tw Cen MT" pitchFamily="34" charset="0"/>
              </a:rPr>
              <a:t>. </a:t>
            </a:r>
            <a:endParaRPr lang="pt-PT" sz="2000" dirty="0" smtClean="0">
              <a:solidFill>
                <a:srgbClr val="008000"/>
              </a:solidFill>
              <a:latin typeface="Tw Cen MT" pitchFamily="34" charset="0"/>
            </a:endParaRPr>
          </a:p>
          <a:p>
            <a:pPr marL="342900" indent="-342900" algn="just">
              <a:lnSpc>
                <a:spcPct val="150000"/>
              </a:lnSpc>
              <a:buFontTx/>
              <a:buChar char="•"/>
            </a:pPr>
            <a:r>
              <a:rPr lang="pt-PT" sz="2000" dirty="0" smtClean="0">
                <a:solidFill>
                  <a:srgbClr val="008000"/>
                </a:solidFill>
                <a:latin typeface="Tw Cen MT" pitchFamily="34" charset="0"/>
              </a:rPr>
              <a:t>O GRAFCET, especialmente destinado para o controlo de máquinas e processos sequenciais, é </a:t>
            </a:r>
            <a:r>
              <a:rPr lang="pt-PT" sz="2000" dirty="0" smtClean="0">
                <a:solidFill>
                  <a:srgbClr val="FF0000"/>
                </a:solidFill>
                <a:latin typeface="Tw Cen MT" pitchFamily="34" charset="0"/>
              </a:rPr>
              <a:t>comparável ao uso dos fluxogramas </a:t>
            </a:r>
            <a:r>
              <a:rPr lang="pt-PT" sz="2000" dirty="0" smtClean="0">
                <a:solidFill>
                  <a:srgbClr val="008000"/>
                </a:solidFill>
                <a:latin typeface="Tw Cen MT" pitchFamily="34" charset="0"/>
              </a:rPr>
              <a:t>usados na programação de computadores.</a:t>
            </a:r>
          </a:p>
          <a:p>
            <a:pPr marL="342900" indent="-342900" algn="just">
              <a:lnSpc>
                <a:spcPct val="150000"/>
              </a:lnSpc>
              <a:buFontTx/>
              <a:buChar char="•"/>
            </a:pPr>
            <a:r>
              <a:rPr lang="pt-PT" sz="2000" dirty="0" smtClean="0">
                <a:solidFill>
                  <a:srgbClr val="008000"/>
                </a:solidFill>
                <a:latin typeface="Tw Cen MT" pitchFamily="34" charset="0"/>
              </a:rPr>
              <a:t>Para o representar é utilizada uma sucessão alternada de </a:t>
            </a:r>
            <a:r>
              <a:rPr lang="pt-PT" sz="2000" dirty="0" smtClean="0">
                <a:solidFill>
                  <a:srgbClr val="FF0000"/>
                </a:solidFill>
                <a:latin typeface="Tw Cen MT" pitchFamily="34" charset="0"/>
              </a:rPr>
              <a:t>ESTADOS ou ETAPAS </a:t>
            </a:r>
            <a:r>
              <a:rPr lang="pt-PT" sz="2000" dirty="0" smtClean="0">
                <a:solidFill>
                  <a:srgbClr val="008000"/>
                </a:solidFill>
                <a:latin typeface="Tw Cen MT" pitchFamily="34" charset="0"/>
              </a:rPr>
              <a:t>e </a:t>
            </a:r>
            <a:r>
              <a:rPr lang="pt-PT" sz="2000" dirty="0" smtClean="0">
                <a:solidFill>
                  <a:srgbClr val="FF0000"/>
                </a:solidFill>
                <a:latin typeface="Tw Cen MT" pitchFamily="34" charset="0"/>
              </a:rPr>
              <a:t>TRANSIÇÕES</a:t>
            </a:r>
            <a:r>
              <a:rPr lang="pt-PT" sz="2000" dirty="0" smtClean="0">
                <a:solidFill>
                  <a:srgbClr val="008000"/>
                </a:solidFill>
                <a:latin typeface="Tw Cen MT" pitchFamily="34" charset="0"/>
              </a:rPr>
              <a:t>. </a:t>
            </a:r>
          </a:p>
          <a:p>
            <a:pPr marL="342900" indent="-342900" algn="just">
              <a:lnSpc>
                <a:spcPct val="150000"/>
              </a:lnSpc>
              <a:buFontTx/>
              <a:buChar char="•"/>
            </a:pPr>
            <a:r>
              <a:rPr lang="pt-PT" sz="2000" dirty="0" smtClean="0">
                <a:solidFill>
                  <a:srgbClr val="008000"/>
                </a:solidFill>
                <a:latin typeface="Tw Cen MT" pitchFamily="34" charset="0"/>
              </a:rPr>
              <a:t>Um processo é decomposto em estados que serão activados sucessivamente.</a:t>
            </a:r>
            <a:endParaRPr lang="pt-PT" sz="2000" dirty="0">
              <a:solidFill>
                <a:srgbClr val="008000"/>
              </a:solidFill>
              <a:latin typeface="Tw Cen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81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Sequences and convergence/divergences “and” “or”</a:t>
            </a:r>
            <a:endParaRPr lang="en-US" sz="2800" dirty="0"/>
          </a:p>
        </p:txBody>
      </p:sp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676400"/>
            <a:ext cx="7049602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048000" y="1981200"/>
            <a:ext cx="1306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>
                <a:solidFill>
                  <a:srgbClr val="FF0000"/>
                </a:solidFill>
              </a:rPr>
              <a:t>Etapa inicial</a:t>
            </a:r>
            <a:endParaRPr lang="pt-PT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86600" y="1905000"/>
            <a:ext cx="131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 smtClean="0">
                <a:solidFill>
                  <a:srgbClr val="FF0000"/>
                </a:solidFill>
              </a:rPr>
              <a:t>Diverg</a:t>
            </a:r>
            <a:r>
              <a:rPr lang="pt-PT" dirty="0" smtClean="0">
                <a:solidFill>
                  <a:srgbClr val="FF0000"/>
                </a:solidFill>
              </a:rPr>
              <a:t>. “ou”</a:t>
            </a:r>
            <a:endParaRPr lang="pt-PT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10400" y="4800600"/>
            <a:ext cx="11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 smtClean="0">
                <a:solidFill>
                  <a:srgbClr val="FF0000"/>
                </a:solidFill>
              </a:rPr>
              <a:t>conv</a:t>
            </a:r>
            <a:r>
              <a:rPr lang="pt-PT" dirty="0" smtClean="0">
                <a:solidFill>
                  <a:srgbClr val="FF0000"/>
                </a:solidFill>
              </a:rPr>
              <a:t>. “ou”</a:t>
            </a:r>
            <a:endParaRPr lang="pt-PT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47014" y="3059668"/>
            <a:ext cx="1192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 smtClean="0">
                <a:solidFill>
                  <a:srgbClr val="FF0000"/>
                </a:solidFill>
              </a:rPr>
              <a:t>Diverg</a:t>
            </a:r>
            <a:r>
              <a:rPr lang="pt-PT" dirty="0" smtClean="0">
                <a:solidFill>
                  <a:srgbClr val="FF0000"/>
                </a:solidFill>
              </a:rPr>
              <a:t>. “e”</a:t>
            </a:r>
            <a:endParaRPr lang="pt-PT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24856" y="4267200"/>
            <a:ext cx="10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 smtClean="0">
                <a:solidFill>
                  <a:srgbClr val="FF0000"/>
                </a:solidFill>
              </a:rPr>
              <a:t>Conv</a:t>
            </a:r>
            <a:r>
              <a:rPr lang="pt-PT" dirty="0" smtClean="0">
                <a:solidFill>
                  <a:srgbClr val="FF0000"/>
                </a:solidFill>
              </a:rPr>
              <a:t>. “e”</a:t>
            </a:r>
            <a:endParaRPr lang="pt-PT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38400" y="28956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>
                <a:solidFill>
                  <a:srgbClr val="FF0000"/>
                </a:solidFill>
              </a:rPr>
              <a:t>*</a:t>
            </a:r>
            <a:endParaRPr lang="pt-PT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48000" y="2895600"/>
            <a:ext cx="1313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>
                <a:solidFill>
                  <a:srgbClr val="FF0000"/>
                </a:solidFill>
              </a:rPr>
              <a:t>Etapa activa</a:t>
            </a:r>
            <a:endParaRPr lang="pt-PT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98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95400" y="274638"/>
            <a:ext cx="73914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dirty="0" err="1" smtClean="0"/>
              <a:t>Grafcet</a:t>
            </a:r>
            <a:r>
              <a:rPr lang="pt-PT" dirty="0" smtClean="0"/>
              <a:t>: condições de transição de estado</a:t>
            </a:r>
            <a:endParaRPr lang="pt-PT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676400"/>
            <a:ext cx="6667500" cy="488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8476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Scan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554960" cy="47811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Four Steps In The PLC Operations</a:t>
            </a:r>
          </a:p>
          <a:p>
            <a:pPr marL="0" indent="0">
              <a:buNone/>
            </a:pPr>
            <a:r>
              <a:rPr lang="en-US" sz="2000" dirty="0" smtClean="0"/>
              <a:t>1) </a:t>
            </a:r>
            <a:r>
              <a:rPr lang="en-US" sz="2000" u="sng" dirty="0"/>
              <a:t>Input Scan</a:t>
            </a:r>
            <a:r>
              <a:rPr lang="en-US" sz="2000" dirty="0"/>
              <a:t>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dirty="0" smtClean="0"/>
              <a:t>Detects </a:t>
            </a:r>
            <a:r>
              <a:rPr lang="en-US" sz="2000" dirty="0"/>
              <a:t>the state of all input devices that are connected to the PLC </a:t>
            </a:r>
          </a:p>
          <a:p>
            <a:pPr marL="0" indent="0">
              <a:buNone/>
            </a:pPr>
            <a:r>
              <a:rPr lang="en-US" sz="2000" dirty="0" smtClean="0"/>
              <a:t>2) </a:t>
            </a:r>
            <a:r>
              <a:rPr lang="en-US" sz="2000" u="sng" dirty="0"/>
              <a:t>Program Scan</a:t>
            </a:r>
            <a:r>
              <a:rPr lang="en-US" sz="2000" dirty="0"/>
              <a:t>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dirty="0" smtClean="0"/>
              <a:t>Executes </a:t>
            </a:r>
            <a:r>
              <a:rPr lang="en-US" sz="2000" dirty="0"/>
              <a:t>the user created program logic </a:t>
            </a:r>
          </a:p>
          <a:p>
            <a:pPr marL="0" indent="0">
              <a:buNone/>
            </a:pPr>
            <a:r>
              <a:rPr lang="en-US" sz="2000" dirty="0" smtClean="0"/>
              <a:t>3) </a:t>
            </a:r>
            <a:r>
              <a:rPr lang="en-US" sz="2000" u="sng" dirty="0"/>
              <a:t>Output Scan</a:t>
            </a:r>
            <a:r>
              <a:rPr lang="en-US" sz="2000" dirty="0"/>
              <a:t>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dirty="0" smtClean="0"/>
              <a:t>Energizes </a:t>
            </a:r>
            <a:r>
              <a:rPr lang="en-US" sz="2000" dirty="0"/>
              <a:t>or de-energize all output devices that are connected to the PLC. </a:t>
            </a:r>
          </a:p>
          <a:p>
            <a:pPr marL="0" indent="0">
              <a:buNone/>
            </a:pPr>
            <a:r>
              <a:rPr lang="en-US" sz="2000" dirty="0" smtClean="0"/>
              <a:t>4) </a:t>
            </a:r>
            <a:r>
              <a:rPr lang="en-US" sz="2000" dirty="0"/>
              <a:t>Housekeeping </a:t>
            </a:r>
          </a:p>
          <a:p>
            <a:pPr marL="0" indent="0">
              <a:buNone/>
            </a:pPr>
            <a:r>
              <a:rPr lang="en-US" sz="2000" dirty="0" smtClean="0"/>
              <a:t>This </a:t>
            </a:r>
            <a:r>
              <a:rPr lang="en-US" sz="2000" dirty="0"/>
              <a:t>step includes communications with programming terminals, </a:t>
            </a:r>
            <a:r>
              <a:rPr lang="en-US" sz="2000" dirty="0" smtClean="0"/>
              <a:t> </a:t>
            </a:r>
            <a:r>
              <a:rPr lang="en-US" sz="2000" dirty="0"/>
              <a:t>internal diagnostics, etc... </a:t>
            </a:r>
          </a:p>
          <a:p>
            <a:pPr marL="0" indent="0">
              <a:buNone/>
            </a:pPr>
            <a:r>
              <a:rPr lang="en-US" sz="2000" dirty="0"/>
              <a:t> 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2060848"/>
            <a:ext cx="3136193" cy="299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3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187624" y="274638"/>
            <a:ext cx="749917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dirty="0" err="1" smtClean="0"/>
              <a:t>Grafcet</a:t>
            </a:r>
            <a:r>
              <a:rPr lang="pt-PT" dirty="0" smtClean="0"/>
              <a:t>: activação das saídas</a:t>
            </a:r>
            <a:endParaRPr lang="pt-PT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024844"/>
            <a:ext cx="8524875" cy="4518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728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 smtClean="0"/>
              <a:t>Ladder</a:t>
            </a:r>
            <a:r>
              <a:rPr lang="pt-PT" dirty="0" smtClean="0"/>
              <a:t> vs </a:t>
            </a:r>
            <a:r>
              <a:rPr lang="pt-PT" dirty="0" err="1" smtClean="0"/>
              <a:t>Grafcet</a:t>
            </a:r>
            <a:endParaRPr lang="pt-PT" dirty="0"/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1300" y="1916113"/>
            <a:ext cx="6156325" cy="333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054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Models translation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 smtClean="0"/>
              <a:t>Conversion</a:t>
            </a:r>
            <a:r>
              <a:rPr lang="pt-PT" dirty="0" smtClean="0"/>
              <a:t> </a:t>
            </a:r>
            <a:r>
              <a:rPr lang="pt-PT" dirty="0" err="1" smtClean="0"/>
              <a:t>from</a:t>
            </a:r>
            <a:r>
              <a:rPr lang="pt-PT" dirty="0"/>
              <a:t> </a:t>
            </a:r>
            <a:r>
              <a:rPr lang="pt-PT" dirty="0" smtClean="0"/>
              <a:t>… </a:t>
            </a:r>
            <a:r>
              <a:rPr lang="pt-PT" dirty="0" err="1" smtClean="0"/>
              <a:t>into</a:t>
            </a:r>
            <a:r>
              <a:rPr lang="pt-PT" dirty="0" smtClean="0"/>
              <a:t> …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GRAFCET -&gt; LADDER -&gt; IL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Petri nets -&gt; LADDER -&gt; IL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7262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conversion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PT" dirty="0" smtClean="0"/>
              <a:t>Conversão </a:t>
            </a:r>
            <a:r>
              <a:rPr lang="pt-PT" dirty="0" err="1" smtClean="0"/>
              <a:t>Petri</a:t>
            </a:r>
            <a:r>
              <a:rPr lang="pt-PT" dirty="0" smtClean="0"/>
              <a:t> </a:t>
            </a:r>
            <a:r>
              <a:rPr lang="pt-PT" dirty="0" err="1" smtClean="0"/>
              <a:t>nets</a:t>
            </a:r>
            <a:r>
              <a:rPr lang="pt-PT" dirty="0" smtClean="0"/>
              <a:t> -&gt; diagramas </a:t>
            </a:r>
            <a:r>
              <a:rPr lang="pt-PT" dirty="0" err="1" smtClean="0"/>
              <a:t>Ladder</a:t>
            </a:r>
            <a:r>
              <a:rPr lang="pt-PT" dirty="0" smtClean="0"/>
              <a:t>.</a:t>
            </a:r>
          </a:p>
          <a:p>
            <a:endParaRPr lang="pt-PT" dirty="0" smtClean="0"/>
          </a:p>
          <a:p>
            <a:endParaRPr lang="pt-PT" dirty="0" smtClean="0"/>
          </a:p>
          <a:p>
            <a:endParaRPr lang="pt-PT" dirty="0" smtClean="0"/>
          </a:p>
          <a:p>
            <a:r>
              <a:rPr lang="pt-PT" dirty="0" smtClean="0"/>
              <a:t>Conversão </a:t>
            </a:r>
            <a:r>
              <a:rPr lang="pt-PT" dirty="0" err="1" smtClean="0"/>
              <a:t>grafcet-</a:t>
            </a:r>
            <a:r>
              <a:rPr lang="pt-PT" dirty="0" smtClean="0"/>
              <a:t>&gt; diagramas Ladder.</a:t>
            </a:r>
          </a:p>
          <a:p>
            <a:endParaRPr lang="pt-PT" dirty="0" smtClean="0"/>
          </a:p>
          <a:p>
            <a:endParaRPr lang="pt-PT" dirty="0"/>
          </a:p>
        </p:txBody>
      </p:sp>
      <p:pic>
        <p:nvPicPr>
          <p:cNvPr id="522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1371600"/>
            <a:ext cx="3651202" cy="2407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3897085"/>
            <a:ext cx="1066800" cy="2960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1951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 smtClean="0"/>
              <a:t>Petri</a:t>
            </a:r>
            <a:r>
              <a:rPr lang="pt-PT" dirty="0" smtClean="0"/>
              <a:t> </a:t>
            </a:r>
            <a:r>
              <a:rPr lang="pt-PT" dirty="0" err="1" smtClean="0"/>
              <a:t>nets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pt-PT" b="1" dirty="0" smtClean="0">
                <a:solidFill>
                  <a:schemeClr val="tx2">
                    <a:lumMod val="50000"/>
                  </a:schemeClr>
                </a:solidFill>
              </a:rPr>
              <a:t>Assumir que alguns “</a:t>
            </a:r>
            <a:r>
              <a:rPr lang="pt-PT" b="1" dirty="0" err="1" smtClean="0">
                <a:solidFill>
                  <a:schemeClr val="tx2">
                    <a:lumMod val="50000"/>
                  </a:schemeClr>
                </a:solidFill>
              </a:rPr>
              <a:t>places</a:t>
            </a:r>
            <a:r>
              <a:rPr lang="pt-PT" b="1" dirty="0" smtClean="0">
                <a:solidFill>
                  <a:schemeClr val="tx2">
                    <a:lumMod val="50000"/>
                  </a:schemeClr>
                </a:solidFill>
              </a:rPr>
              <a:t>” representam estados de sensores;</a:t>
            </a:r>
          </a:p>
          <a:p>
            <a:r>
              <a:rPr lang="pt-PT" b="1" dirty="0" smtClean="0">
                <a:solidFill>
                  <a:schemeClr val="tx2">
                    <a:lumMod val="50000"/>
                  </a:schemeClr>
                </a:solidFill>
              </a:rPr>
              <a:t>Assumir uma rede interpretada (</a:t>
            </a:r>
            <a:r>
              <a:rPr lang="pt-PT" b="1" dirty="0" err="1" smtClean="0">
                <a:solidFill>
                  <a:schemeClr val="tx2">
                    <a:lumMod val="50000"/>
                  </a:schemeClr>
                </a:solidFill>
              </a:rPr>
              <a:t>acções</a:t>
            </a:r>
            <a:r>
              <a:rPr lang="pt-PT" b="1" dirty="0" smtClean="0">
                <a:solidFill>
                  <a:schemeClr val="tx2">
                    <a:lumMod val="50000"/>
                  </a:schemeClr>
                </a:solidFill>
              </a:rPr>
              <a:t> associadas a transições e “</a:t>
            </a:r>
            <a:r>
              <a:rPr lang="pt-PT" b="1" dirty="0" err="1" smtClean="0">
                <a:solidFill>
                  <a:schemeClr val="tx2">
                    <a:lumMod val="50000"/>
                  </a:schemeClr>
                </a:solidFill>
              </a:rPr>
              <a:t>places</a:t>
            </a:r>
            <a:r>
              <a:rPr lang="pt-PT" b="1" dirty="0" smtClean="0">
                <a:solidFill>
                  <a:schemeClr val="tx2">
                    <a:lumMod val="50000"/>
                  </a:schemeClr>
                </a:solidFill>
              </a:rPr>
              <a:t>”);</a:t>
            </a:r>
          </a:p>
          <a:p>
            <a:endParaRPr lang="pt-PT" b="1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pt-PT" dirty="0" smtClean="0"/>
              <a:t> </a:t>
            </a:r>
            <a:r>
              <a:rPr lang="pt-PT" dirty="0" err="1" smtClean="0"/>
              <a:t>Places</a:t>
            </a:r>
            <a:r>
              <a:rPr lang="pt-PT" dirty="0" smtClean="0"/>
              <a:t> P={p1,p2, p3, p4, p5}</a:t>
            </a:r>
          </a:p>
          <a:p>
            <a:r>
              <a:rPr lang="pt-PT" dirty="0" err="1" smtClean="0"/>
              <a:t>Transitions</a:t>
            </a:r>
            <a:r>
              <a:rPr lang="pt-PT" dirty="0" smtClean="0"/>
              <a:t> T={t1,t2,t3,t4}</a:t>
            </a:r>
          </a:p>
          <a:p>
            <a:r>
              <a:rPr lang="pt-PT" dirty="0" smtClean="0"/>
              <a:t>Inputs I(t1)={p1}</a:t>
            </a:r>
          </a:p>
          <a:p>
            <a:r>
              <a:rPr lang="pt-PT" dirty="0" smtClean="0"/>
              <a:t>…</a:t>
            </a:r>
          </a:p>
          <a:p>
            <a:r>
              <a:rPr lang="pt-PT" dirty="0" smtClean="0"/>
              <a:t>Outputs O(t1)={p2, p3, p5}</a:t>
            </a:r>
          </a:p>
          <a:p>
            <a:r>
              <a:rPr lang="pt-PT" dirty="0" smtClean="0"/>
              <a:t>…</a:t>
            </a:r>
          </a:p>
          <a:p>
            <a:r>
              <a:rPr lang="pt-PT" dirty="0" err="1" smtClean="0"/>
              <a:t>Marks</a:t>
            </a:r>
            <a:r>
              <a:rPr lang="pt-PT" dirty="0" smtClean="0"/>
              <a:t> m</a:t>
            </a:r>
            <a:r>
              <a:rPr lang="pt-PT" baseline="-25000" dirty="0" smtClean="0"/>
              <a:t>i</a:t>
            </a:r>
            <a:r>
              <a:rPr lang="pt-PT" dirty="0" smtClean="0"/>
              <a:t>=&lt;1,0,1,0,2&gt;</a:t>
            </a:r>
          </a:p>
          <a:p>
            <a:r>
              <a:rPr lang="pt-PT" dirty="0" err="1" smtClean="0"/>
              <a:t>Capacity</a:t>
            </a:r>
            <a:r>
              <a:rPr lang="pt-PT" dirty="0" smtClean="0"/>
              <a:t> c=&lt;2,1,3,1,4&gt;</a:t>
            </a:r>
          </a:p>
          <a:p>
            <a:endParaRPr lang="pt-PT" dirty="0" smtClean="0"/>
          </a:p>
          <a:p>
            <a:r>
              <a:rPr lang="pt-PT" b="1" dirty="0" err="1" smtClean="0">
                <a:solidFill>
                  <a:schemeClr val="tx2">
                    <a:lumMod val="50000"/>
                  </a:schemeClr>
                </a:solidFill>
              </a:rPr>
              <a:t>Availability</a:t>
            </a:r>
            <a:r>
              <a:rPr lang="pt-PT" b="1" dirty="0" smtClean="0">
                <a:solidFill>
                  <a:schemeClr val="tx2">
                    <a:lumMod val="50000"/>
                  </a:schemeClr>
                </a:solidFill>
              </a:rPr>
              <a:t> A</a:t>
            </a:r>
            <a:r>
              <a:rPr lang="pt-PT" b="1" baseline="-25000" dirty="0" smtClean="0">
                <a:solidFill>
                  <a:schemeClr val="tx2">
                    <a:lumMod val="50000"/>
                  </a:schemeClr>
                </a:solidFill>
              </a:rPr>
              <a:t>i </a:t>
            </a:r>
            <a:r>
              <a:rPr lang="pt-PT" b="1" dirty="0" smtClean="0">
                <a:solidFill>
                  <a:schemeClr val="tx2">
                    <a:lumMod val="50000"/>
                  </a:schemeClr>
                </a:solidFill>
              </a:rPr>
              <a:t>= c</a:t>
            </a:r>
            <a:r>
              <a:rPr lang="pt-PT" b="1" baseline="-250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t-PT" b="1" dirty="0" smtClean="0">
                <a:solidFill>
                  <a:schemeClr val="tx2">
                    <a:lumMod val="50000"/>
                  </a:schemeClr>
                </a:solidFill>
              </a:rPr>
              <a:t>- m</a:t>
            </a:r>
            <a:r>
              <a:rPr lang="pt-PT" b="1" baseline="-25000" dirty="0" smtClean="0">
                <a:solidFill>
                  <a:schemeClr val="tx2">
                    <a:lumMod val="50000"/>
                  </a:schemeClr>
                </a:solidFill>
              </a:rPr>
              <a:t>i</a:t>
            </a:r>
            <a:r>
              <a:rPr lang="pt-PT" b="1" dirty="0" smtClean="0">
                <a:solidFill>
                  <a:schemeClr val="tx2">
                    <a:lumMod val="50000"/>
                  </a:schemeClr>
                </a:solidFill>
              </a:rPr>
              <a:t> =&lt;1,1,2,1,2&gt; </a:t>
            </a:r>
          </a:p>
          <a:p>
            <a:endParaRPr lang="pt-PT" b="1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pt-PT" b="1" dirty="0" err="1" smtClean="0">
                <a:solidFill>
                  <a:schemeClr val="tx2">
                    <a:lumMod val="50000"/>
                  </a:schemeClr>
                </a:solidFill>
              </a:rPr>
              <a:t>di</a:t>
            </a:r>
            <a:r>
              <a:rPr lang="pt-PT" b="1" dirty="0" smtClean="0">
                <a:solidFill>
                  <a:schemeClr val="tx2">
                    <a:lumMod val="50000"/>
                  </a:schemeClr>
                </a:solidFill>
              </a:rPr>
              <a:t> =&lt;0,0,0,0,0&gt; </a:t>
            </a:r>
            <a:r>
              <a:rPr lang="pt-PT" b="1" dirty="0" err="1" smtClean="0">
                <a:solidFill>
                  <a:schemeClr val="tx2">
                    <a:lumMod val="50000"/>
                  </a:schemeClr>
                </a:solidFill>
              </a:rPr>
              <a:t>delay</a:t>
            </a:r>
            <a:r>
              <a:rPr lang="pt-PT" b="1" dirty="0" smtClean="0">
                <a:solidFill>
                  <a:schemeClr val="tx2">
                    <a:lumMod val="50000"/>
                  </a:schemeClr>
                </a:solidFill>
              </a:rPr>
              <a:t> (</a:t>
            </a:r>
            <a:r>
              <a:rPr lang="pt-PT" b="1" dirty="0" err="1" smtClean="0">
                <a:solidFill>
                  <a:schemeClr val="tx2">
                    <a:lumMod val="50000"/>
                  </a:schemeClr>
                </a:solidFill>
              </a:rPr>
              <a:t>timed</a:t>
            </a:r>
            <a:r>
              <a:rPr lang="pt-PT" b="1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t-PT" b="1" dirty="0" err="1" smtClean="0">
                <a:solidFill>
                  <a:schemeClr val="tx2">
                    <a:lumMod val="50000"/>
                  </a:schemeClr>
                </a:solidFill>
              </a:rPr>
              <a:t>petri</a:t>
            </a:r>
            <a:r>
              <a:rPr lang="pt-PT" b="1" dirty="0" smtClean="0">
                <a:solidFill>
                  <a:schemeClr val="tx2">
                    <a:lumMod val="50000"/>
                  </a:schemeClr>
                </a:solidFill>
              </a:rPr>
              <a:t> nets)</a:t>
            </a:r>
            <a:endParaRPr lang="pt-PT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1219200"/>
            <a:ext cx="3651202" cy="2407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Arrow Connector 8"/>
          <p:cNvCxnSpPr/>
          <p:nvPr/>
        </p:nvCxnSpPr>
        <p:spPr>
          <a:xfrm flipV="1">
            <a:off x="4267200" y="5181600"/>
            <a:ext cx="914400" cy="4572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80062" y="3540013"/>
            <a:ext cx="1200150" cy="338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3009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 smtClean="0"/>
              <a:t>Conversão “Petri Net” -&gt; </a:t>
            </a:r>
            <a:r>
              <a:rPr lang="pt-PT" dirty="0" err="1" smtClean="0"/>
              <a:t>Diag</a:t>
            </a:r>
            <a:r>
              <a:rPr lang="pt-PT" dirty="0" smtClean="0"/>
              <a:t>. </a:t>
            </a:r>
            <a:r>
              <a:rPr lang="pt-PT" dirty="0" err="1" smtClean="0"/>
              <a:t>Ladder</a:t>
            </a:r>
            <a:r>
              <a:rPr lang="pt-PT" dirty="0" smtClean="0"/>
              <a:t> (</a:t>
            </a:r>
            <a:r>
              <a:rPr lang="pt-PT" dirty="0" err="1" smtClean="0"/>
              <a:t>generali</a:t>
            </a:r>
            <a:r>
              <a:rPr lang="pt-PT" dirty="0" err="1" smtClean="0"/>
              <a:t>zed</a:t>
            </a:r>
            <a:r>
              <a:rPr lang="pt-PT" dirty="0" smtClean="0"/>
              <a:t> </a:t>
            </a:r>
            <a:r>
              <a:rPr lang="pt-PT" dirty="0" err="1" smtClean="0"/>
              <a:t>method</a:t>
            </a:r>
            <a:r>
              <a:rPr lang="pt-PT" dirty="0" smtClean="0"/>
              <a:t>)</a:t>
            </a:r>
            <a:r>
              <a:rPr lang="pt-PT" dirty="0" smtClean="0"/>
              <a:t> 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600201"/>
            <a:ext cx="4038600" cy="3962400"/>
          </a:xfrm>
        </p:spPr>
        <p:txBody>
          <a:bodyPr>
            <a:normAutofit fontScale="47500" lnSpcReduction="20000"/>
          </a:bodyPr>
          <a:lstStyle/>
          <a:p>
            <a:endParaRPr lang="pt-PT" dirty="0" smtClean="0"/>
          </a:p>
          <a:p>
            <a:pPr marL="514350" indent="-514350">
              <a:buFont typeface="+mj-lt"/>
              <a:buAutoNum type="arabicPeriod"/>
            </a:pPr>
            <a:r>
              <a:rPr lang="pt-PT" dirty="0" smtClean="0"/>
              <a:t>Fazer marcação inicial.</a:t>
            </a:r>
          </a:p>
          <a:p>
            <a:pPr marL="514350" indent="-514350">
              <a:buFont typeface="+mj-lt"/>
              <a:buAutoNum type="arabicPeriod"/>
            </a:pPr>
            <a:r>
              <a:rPr lang="pt-PT" dirty="0" smtClean="0"/>
              <a:t>Verificar se cada transição está habilitada (</a:t>
            </a:r>
            <a:r>
              <a:rPr lang="pt-PT" dirty="0" err="1" smtClean="0"/>
              <a:t>enabled</a:t>
            </a:r>
            <a:r>
              <a:rPr lang="pt-PT" dirty="0" smtClean="0"/>
              <a:t>), através de I(t</a:t>
            </a:r>
            <a:r>
              <a:rPr lang="pt-PT" baseline="-25000" dirty="0" smtClean="0"/>
              <a:t>i</a:t>
            </a:r>
            <a:r>
              <a:rPr lang="pt-PT" dirty="0" smtClean="0"/>
              <a:t>) e O(t</a:t>
            </a:r>
            <a:r>
              <a:rPr lang="pt-PT" baseline="-25000" dirty="0" smtClean="0"/>
              <a:t>i</a:t>
            </a:r>
            <a:r>
              <a:rPr lang="pt-PT" dirty="0" smtClean="0"/>
              <a:t>):</a:t>
            </a:r>
          </a:p>
          <a:p>
            <a:pPr>
              <a:buNone/>
            </a:pPr>
            <a:r>
              <a:rPr lang="pt-PT" dirty="0" smtClean="0"/>
              <a:t>	</a:t>
            </a:r>
            <a:r>
              <a:rPr lang="pt-PT" dirty="0" smtClean="0">
                <a:sym typeface="Symbol"/>
              </a:rPr>
              <a:t>p  I  : m(p) &gt;=w(p,</a:t>
            </a:r>
            <a:r>
              <a:rPr lang="pt-PT" dirty="0" smtClean="0"/>
              <a:t> t</a:t>
            </a:r>
            <a:r>
              <a:rPr lang="pt-PT" baseline="-25000" dirty="0" smtClean="0"/>
              <a:t>i</a:t>
            </a:r>
            <a:r>
              <a:rPr lang="pt-PT" dirty="0" smtClean="0">
                <a:sym typeface="Symbol"/>
              </a:rPr>
              <a:t>)</a:t>
            </a:r>
          </a:p>
          <a:p>
            <a:pPr>
              <a:buNone/>
            </a:pPr>
            <a:r>
              <a:rPr lang="pt-PT" dirty="0" smtClean="0">
                <a:sym typeface="Symbol"/>
              </a:rPr>
              <a:t>	p  O: a(p) &gt;=w(</a:t>
            </a:r>
            <a:r>
              <a:rPr lang="pt-PT" dirty="0" smtClean="0"/>
              <a:t>t</a:t>
            </a:r>
            <a:r>
              <a:rPr lang="pt-PT" baseline="-25000" dirty="0" smtClean="0"/>
              <a:t>i</a:t>
            </a:r>
            <a:r>
              <a:rPr lang="pt-PT" dirty="0" smtClean="0">
                <a:sym typeface="Symbol"/>
              </a:rPr>
              <a:t>, p) </a:t>
            </a:r>
            <a:endParaRPr lang="pt-PT" dirty="0" smtClean="0"/>
          </a:p>
          <a:p>
            <a:pPr>
              <a:buNone/>
            </a:pPr>
            <a:endParaRPr lang="pt-PT" dirty="0" smtClean="0"/>
          </a:p>
          <a:p>
            <a:pPr marL="514350" indent="-514350">
              <a:buFont typeface="+mj-lt"/>
              <a:buAutoNum type="arabicPeriod" startAt="2"/>
            </a:pPr>
            <a:r>
              <a:rPr lang="pt-PT" dirty="0" smtClean="0"/>
              <a:t>Fazer o disparo das regras habilitadas:</a:t>
            </a:r>
          </a:p>
          <a:p>
            <a:pPr>
              <a:buNone/>
            </a:pPr>
            <a:r>
              <a:rPr lang="pt-PT" dirty="0" smtClean="0">
                <a:sym typeface="Symbol"/>
              </a:rPr>
              <a:t>	p  P  : m’(p) = m(P) -w(p,</a:t>
            </a:r>
            <a:r>
              <a:rPr lang="pt-PT" dirty="0" smtClean="0"/>
              <a:t> t</a:t>
            </a:r>
            <a:r>
              <a:rPr lang="pt-PT" baseline="-25000" dirty="0" smtClean="0"/>
              <a:t>i</a:t>
            </a:r>
            <a:r>
              <a:rPr lang="pt-PT" dirty="0" smtClean="0">
                <a:sym typeface="Symbol"/>
              </a:rPr>
              <a:t>)+w(</a:t>
            </a:r>
            <a:r>
              <a:rPr lang="pt-PT" dirty="0" smtClean="0"/>
              <a:t>t</a:t>
            </a:r>
            <a:r>
              <a:rPr lang="pt-PT" baseline="-25000" dirty="0" smtClean="0"/>
              <a:t>i</a:t>
            </a:r>
            <a:r>
              <a:rPr lang="pt-PT" dirty="0" smtClean="0">
                <a:sym typeface="Symbol"/>
              </a:rPr>
              <a:t>, p) </a:t>
            </a:r>
          </a:p>
          <a:p>
            <a:pPr>
              <a:buNone/>
            </a:pPr>
            <a:r>
              <a:rPr lang="pt-PT" dirty="0" smtClean="0">
                <a:sym typeface="Symbol"/>
              </a:rPr>
              <a:t>	</a:t>
            </a:r>
          </a:p>
          <a:p>
            <a:pPr>
              <a:buNone/>
            </a:pPr>
            <a:r>
              <a:rPr lang="pt-PT" dirty="0" smtClean="0">
                <a:sym typeface="Symbol"/>
              </a:rPr>
              <a:t>	(se w(</a:t>
            </a:r>
            <a:r>
              <a:rPr lang="pt-PT" dirty="0" err="1" smtClean="0">
                <a:sym typeface="Symbol"/>
              </a:rPr>
              <a:t>x,y</a:t>
            </a:r>
            <a:r>
              <a:rPr lang="pt-PT" dirty="0" smtClean="0">
                <a:sym typeface="Symbol"/>
              </a:rPr>
              <a:t>) não existir para uma dada transição, assumir zero). </a:t>
            </a:r>
            <a:r>
              <a:rPr lang="pt-PT" dirty="0" smtClean="0"/>
              <a:t>	</a:t>
            </a:r>
          </a:p>
          <a:p>
            <a:pPr>
              <a:buNone/>
            </a:pPr>
            <a:endParaRPr lang="pt-PT" dirty="0" smtClean="0"/>
          </a:p>
          <a:p>
            <a:pPr marL="514350" indent="-514350">
              <a:buFont typeface="+mj-lt"/>
              <a:buAutoNum type="arabicPeriod" startAt="3"/>
            </a:pPr>
            <a:r>
              <a:rPr lang="pt-PT" dirty="0" smtClean="0"/>
              <a:t>Executar as </a:t>
            </a:r>
            <a:r>
              <a:rPr lang="pt-PT" dirty="0" err="1" smtClean="0"/>
              <a:t>acções</a:t>
            </a:r>
            <a:r>
              <a:rPr lang="pt-PT" dirty="0" smtClean="0"/>
              <a:t> </a:t>
            </a:r>
            <a:r>
              <a:rPr lang="pt-PT" dirty="0" err="1" smtClean="0"/>
              <a:t>semanticas</a:t>
            </a:r>
            <a:r>
              <a:rPr lang="pt-PT" dirty="0" smtClean="0"/>
              <a:t> às transições (</a:t>
            </a:r>
            <a:r>
              <a:rPr lang="pt-PT" dirty="0" err="1" smtClean="0"/>
              <a:t>incluíndo</a:t>
            </a:r>
            <a:r>
              <a:rPr lang="pt-PT" dirty="0" smtClean="0"/>
              <a:t> sensores)</a:t>
            </a:r>
          </a:p>
          <a:p>
            <a:pPr marL="514350" indent="-514350">
              <a:buFont typeface="+mj-lt"/>
              <a:buAutoNum type="arabicPeriod" startAt="3"/>
            </a:pPr>
            <a:endParaRPr lang="pt-PT" dirty="0" smtClean="0"/>
          </a:p>
          <a:p>
            <a:pPr marL="514350" indent="-514350">
              <a:buFont typeface="+mj-lt"/>
              <a:buAutoNum type="arabicPeriod" startAt="3"/>
            </a:pPr>
            <a:r>
              <a:rPr lang="pt-PT" dirty="0" smtClean="0"/>
              <a:t>Executar as </a:t>
            </a:r>
            <a:r>
              <a:rPr lang="pt-PT" dirty="0" err="1" smtClean="0"/>
              <a:t>acções</a:t>
            </a:r>
            <a:r>
              <a:rPr lang="pt-PT" dirty="0" smtClean="0"/>
              <a:t> semânticas associadas aos “</a:t>
            </a:r>
            <a:r>
              <a:rPr lang="pt-PT" dirty="0" err="1" smtClean="0"/>
              <a:t>places</a:t>
            </a:r>
            <a:r>
              <a:rPr lang="pt-PT" dirty="0" smtClean="0"/>
              <a:t>”.</a:t>
            </a:r>
          </a:p>
        </p:txBody>
      </p:sp>
      <p:pic>
        <p:nvPicPr>
          <p:cNvPr id="2053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0" y="1600200"/>
            <a:ext cx="4680156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599" y="3124200"/>
            <a:ext cx="5196663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Left Brace 13"/>
          <p:cNvSpPr/>
          <p:nvPr/>
        </p:nvSpPr>
        <p:spPr>
          <a:xfrm rot="16200000">
            <a:off x="4572000" y="3276600"/>
            <a:ext cx="457200" cy="12192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>
              <a:solidFill>
                <a:prstClr val="black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43400" y="4114800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>
                <a:solidFill>
                  <a:srgbClr val="C00000"/>
                </a:solidFill>
              </a:rPr>
              <a:t>I(t1)</a:t>
            </a:r>
            <a:endParaRPr lang="pt-PT" dirty="0">
              <a:solidFill>
                <a:srgbClr val="C00000"/>
              </a:solidFill>
            </a:endParaRPr>
          </a:p>
        </p:txBody>
      </p:sp>
      <p:sp>
        <p:nvSpPr>
          <p:cNvPr id="16" name="Left Brace 15"/>
          <p:cNvSpPr/>
          <p:nvPr/>
        </p:nvSpPr>
        <p:spPr>
          <a:xfrm rot="16200000">
            <a:off x="6172200" y="3276600"/>
            <a:ext cx="457200" cy="12192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43600" y="41148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>
                <a:solidFill>
                  <a:srgbClr val="C00000"/>
                </a:solidFill>
              </a:rPr>
              <a:t>O(t1)</a:t>
            </a:r>
            <a:endParaRPr lang="pt-PT" dirty="0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9572" y="5661248"/>
            <a:ext cx="5440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>
                <a:solidFill>
                  <a:srgbClr val="C00000"/>
                </a:solidFill>
              </a:rPr>
              <a:t>(CONVERSÃO DEVERÁ SER FEITA POR </a:t>
            </a:r>
            <a:r>
              <a:rPr lang="pt-PT" dirty="0" smtClean="0">
                <a:solidFill>
                  <a:srgbClr val="C00000"/>
                </a:solidFill>
              </a:rPr>
              <a:t>SOFTWARE,</a:t>
            </a:r>
          </a:p>
          <a:p>
            <a:r>
              <a:rPr lang="pt-PT" dirty="0" err="1" smtClean="0">
                <a:solidFill>
                  <a:srgbClr val="C00000"/>
                </a:solidFill>
              </a:rPr>
              <a:t>Following</a:t>
            </a:r>
            <a:r>
              <a:rPr lang="pt-PT" dirty="0" smtClean="0">
                <a:solidFill>
                  <a:srgbClr val="C00000"/>
                </a:solidFill>
              </a:rPr>
              <a:t> slides </a:t>
            </a:r>
            <a:r>
              <a:rPr lang="pt-PT" dirty="0" err="1" smtClean="0">
                <a:solidFill>
                  <a:srgbClr val="C00000"/>
                </a:solidFill>
              </a:rPr>
              <a:t>describe</a:t>
            </a:r>
            <a:r>
              <a:rPr lang="pt-PT" dirty="0" smtClean="0">
                <a:solidFill>
                  <a:srgbClr val="C00000"/>
                </a:solidFill>
              </a:rPr>
              <a:t> </a:t>
            </a:r>
            <a:r>
              <a:rPr lang="pt-PT" dirty="0" err="1" smtClean="0">
                <a:solidFill>
                  <a:srgbClr val="C00000"/>
                </a:solidFill>
              </a:rPr>
              <a:t>convertion</a:t>
            </a:r>
            <a:r>
              <a:rPr lang="pt-PT" dirty="0" smtClean="0">
                <a:solidFill>
                  <a:srgbClr val="C00000"/>
                </a:solidFill>
              </a:rPr>
              <a:t> for SAFE Petri Nets</a:t>
            </a:r>
            <a:r>
              <a:rPr lang="pt-PT" dirty="0" smtClean="0">
                <a:solidFill>
                  <a:srgbClr val="C00000"/>
                </a:solidFill>
              </a:rPr>
              <a:t>)</a:t>
            </a:r>
            <a:endParaRPr lang="pt-PT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93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Conversion example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40" y="1592796"/>
            <a:ext cx="1609725" cy="26479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1592796"/>
            <a:ext cx="3467683" cy="39896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1592796"/>
            <a:ext cx="2466975" cy="38481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2699792" y="2060848"/>
            <a:ext cx="2412268" cy="3708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148064" y="5651001"/>
            <a:ext cx="3204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System bit Sm0.1 is true only at the first CPU clock, then it remains false. It is useful for setting initial states.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92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Conversion </a:t>
            </a:r>
            <a:r>
              <a:rPr lang="en-US" dirty="0" err="1" smtClean="0"/>
              <a:t>traffic_ligths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6165304"/>
            <a:ext cx="7800975" cy="3228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92" y="1592796"/>
            <a:ext cx="2257425" cy="3486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800" y="1916832"/>
            <a:ext cx="2640851" cy="298833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12" y="1700808"/>
            <a:ext cx="1459451" cy="352214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6296" y="1664804"/>
            <a:ext cx="1836030" cy="392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Conflicting states (version 1)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5516" y="1916832"/>
            <a:ext cx="2931948" cy="29883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75856" y="1628800"/>
            <a:ext cx="540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This solution does not warrant only one transition fires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2276872"/>
            <a:ext cx="2105025" cy="37814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180" y="2132856"/>
            <a:ext cx="1715213" cy="452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8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Conflicting states (version 1)</a:t>
            </a:r>
            <a:br>
              <a:rPr lang="en-US" dirty="0" smtClean="0"/>
            </a:br>
            <a:r>
              <a:rPr lang="en-US" dirty="0" smtClean="0"/>
              <a:t>(prioritize transition T0)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9532" y="1556792"/>
            <a:ext cx="1872208" cy="19082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75856" y="1628800"/>
            <a:ext cx="388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This solution </a:t>
            </a:r>
            <a:r>
              <a:rPr lang="en-US" dirty="0" smtClean="0">
                <a:solidFill>
                  <a:srgbClr val="FF0000"/>
                </a:solidFill>
              </a:rPr>
              <a:t>always favors transition To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2276872"/>
            <a:ext cx="2105025" cy="3781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00" y="2096852"/>
            <a:ext cx="1529158" cy="413939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5832140" y="2996952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4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295636" y="365125"/>
            <a:ext cx="6408712" cy="90363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200" dirty="0" err="1" smtClean="0"/>
              <a:t>Languages</a:t>
            </a:r>
            <a:r>
              <a:rPr lang="pt-PT" sz="3200" dirty="0" smtClean="0"/>
              <a:t> </a:t>
            </a:r>
            <a:r>
              <a:rPr lang="pt-PT" sz="3200" dirty="0" err="1" smtClean="0"/>
              <a:t>of</a:t>
            </a:r>
            <a:r>
              <a:rPr lang="pt-PT" sz="3200" dirty="0" smtClean="0"/>
              <a:t> </a:t>
            </a:r>
            <a:r>
              <a:rPr lang="pt-PT" sz="3200" dirty="0" err="1" smtClean="0"/>
              <a:t>the</a:t>
            </a:r>
            <a:r>
              <a:rPr lang="pt-PT" sz="3200" dirty="0" smtClean="0"/>
              <a:t> </a:t>
            </a:r>
            <a:r>
              <a:rPr lang="pt-PT" sz="3200" dirty="0" err="1" smtClean="0"/>
              <a:t>spacification</a:t>
            </a:r>
            <a:r>
              <a:rPr lang="pt-PT" sz="3200" dirty="0" smtClean="0"/>
              <a:t> standard IEC 61131-3 .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3537012"/>
            <a:ext cx="4145519" cy="204734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71700" y="5589240"/>
            <a:ext cx="285175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i="0" dirty="0" err="1" smtClean="0">
                <a:solidFill>
                  <a:srgbClr val="000000"/>
                </a:solidFill>
                <a:effectLst/>
                <a:latin typeface="CMR12"/>
              </a:rPr>
              <a:t>Por</a:t>
            </a:r>
            <a:r>
              <a:rPr lang="en-US" sz="900" i="0" dirty="0" smtClean="0">
                <a:solidFill>
                  <a:srgbClr val="000000"/>
                </a:solidFill>
                <a:effectLst/>
                <a:latin typeface="CMR12"/>
              </a:rPr>
              <a:t>: Elton Ribeiro Matias</a:t>
            </a:r>
            <a:endParaRPr lang="en-US" sz="900" dirty="0"/>
          </a:p>
        </p:txBody>
      </p:sp>
      <p:sp>
        <p:nvSpPr>
          <p:cNvPr id="5" name="Rectangle 4"/>
          <p:cNvSpPr/>
          <p:nvPr/>
        </p:nvSpPr>
        <p:spPr>
          <a:xfrm>
            <a:off x="329853" y="1787036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0" dirty="0" smtClean="0">
                <a:solidFill>
                  <a:srgbClr val="000000"/>
                </a:solidFill>
                <a:effectLst/>
                <a:latin typeface="CMR12"/>
              </a:rPr>
              <a:t>GRAFCET (</a:t>
            </a:r>
            <a:r>
              <a:rPr lang="en-US" sz="1600" i="1" dirty="0" err="1" smtClean="0">
                <a:solidFill>
                  <a:srgbClr val="000000"/>
                </a:solidFill>
                <a:effectLst/>
                <a:latin typeface="CMTI12"/>
              </a:rPr>
              <a:t>Sequencial</a:t>
            </a:r>
            <a:r>
              <a:rPr lang="en-US" sz="1600" i="1" dirty="0" smtClean="0">
                <a:solidFill>
                  <a:srgbClr val="000000"/>
                </a:solidFill>
                <a:effectLst/>
                <a:latin typeface="CMTI12"/>
              </a:rPr>
              <a:t> Function Chart </a:t>
            </a:r>
            <a:r>
              <a:rPr lang="en-US" sz="1600" i="0" dirty="0" smtClean="0">
                <a:solidFill>
                  <a:srgbClr val="000000"/>
                </a:solidFill>
                <a:effectLst/>
                <a:latin typeface="CMR12"/>
              </a:rPr>
              <a:t>- SFC)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 smtClean="0">
                <a:solidFill>
                  <a:srgbClr val="000000"/>
                </a:solidFill>
                <a:effectLst/>
                <a:latin typeface="CMTI12"/>
              </a:rPr>
              <a:t>Instruction List </a:t>
            </a:r>
            <a:r>
              <a:rPr lang="en-US" sz="1600" i="0" dirty="0" smtClean="0">
                <a:solidFill>
                  <a:srgbClr val="000000"/>
                </a:solidFill>
                <a:effectLst/>
                <a:latin typeface="CMR12"/>
              </a:rPr>
              <a:t>- 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 smtClean="0">
                <a:solidFill>
                  <a:srgbClr val="000000"/>
                </a:solidFill>
                <a:effectLst/>
                <a:latin typeface="CMTI12"/>
              </a:rPr>
              <a:t>Ladder Diagrams </a:t>
            </a:r>
            <a:r>
              <a:rPr lang="en-US" sz="1600" i="0" dirty="0" smtClean="0">
                <a:solidFill>
                  <a:srgbClr val="000000"/>
                </a:solidFill>
                <a:effectLst/>
                <a:latin typeface="CMR12"/>
              </a:rPr>
              <a:t>- 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 smtClean="0">
                <a:solidFill>
                  <a:srgbClr val="000000"/>
                </a:solidFill>
                <a:effectLst/>
                <a:latin typeface="CMTI12"/>
              </a:rPr>
              <a:t>Function Block Diagrams </a:t>
            </a:r>
            <a:r>
              <a:rPr lang="en-US" sz="1600" i="0" dirty="0" smtClean="0">
                <a:solidFill>
                  <a:srgbClr val="000000"/>
                </a:solidFill>
                <a:effectLst/>
                <a:latin typeface="CMR12"/>
              </a:rPr>
              <a:t>- FBD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 smtClean="0">
                <a:solidFill>
                  <a:srgbClr val="000000"/>
                </a:solidFill>
                <a:effectLst/>
                <a:latin typeface="CMTI12"/>
              </a:rPr>
              <a:t>Structured Text </a:t>
            </a:r>
            <a:r>
              <a:rPr lang="en-US" sz="1600" i="0" dirty="0" smtClean="0">
                <a:solidFill>
                  <a:srgbClr val="000000"/>
                </a:solidFill>
                <a:effectLst/>
                <a:latin typeface="CMR12"/>
              </a:rPr>
              <a:t>- ST</a:t>
            </a:r>
            <a:br>
              <a:rPr lang="en-US" sz="1600" i="0" dirty="0" smtClean="0">
                <a:solidFill>
                  <a:srgbClr val="000000"/>
                </a:solidFill>
                <a:effectLst/>
                <a:latin typeface="CMR12"/>
              </a:rPr>
            </a:b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6624228" y="1988840"/>
            <a:ext cx="2057400" cy="1200329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NETWORK 1	</a:t>
            </a:r>
          </a:p>
          <a:p>
            <a:r>
              <a:rPr lang="en-US" dirty="0" smtClean="0"/>
              <a:t>LD     I0.0</a:t>
            </a:r>
          </a:p>
          <a:p>
            <a:r>
              <a:rPr lang="en-US" dirty="0" smtClean="0"/>
              <a:t>A      I0.1</a:t>
            </a:r>
          </a:p>
          <a:p>
            <a:r>
              <a:rPr lang="en-US" dirty="0" smtClean="0"/>
              <a:t>=      Q0.0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60232" y="1628800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92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 smtClean="0"/>
              <a:t>Exercise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pt-PT" dirty="0" smtClean="0"/>
              <a:t>Controlo de um semáforo de tráfego rodoviário</a:t>
            </a:r>
          </a:p>
          <a:p>
            <a:r>
              <a:rPr lang="pt-PT" dirty="0" smtClean="0"/>
              <a:t>As luzes são: Q0.0: verde (30 seg.); Q0.1:amarelo (5 </a:t>
            </a:r>
            <a:r>
              <a:rPr lang="pt-PT" dirty="0" err="1" smtClean="0"/>
              <a:t>seg</a:t>
            </a:r>
            <a:r>
              <a:rPr lang="pt-PT" dirty="0" smtClean="0"/>
              <a:t>); Q0.2: Vermelho (40 </a:t>
            </a:r>
            <a:r>
              <a:rPr lang="pt-PT" dirty="0" err="1" smtClean="0"/>
              <a:t>seg</a:t>
            </a:r>
            <a:r>
              <a:rPr lang="pt-PT" dirty="0" smtClean="0"/>
              <a:t>);</a:t>
            </a:r>
          </a:p>
          <a:p>
            <a:r>
              <a:rPr lang="pt-PT" dirty="0" smtClean="0"/>
              <a:t>O ciclo de trabalho inicia com I0.0 no estado 1.</a:t>
            </a:r>
          </a:p>
          <a:p>
            <a:endParaRPr lang="pt-PT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1447799"/>
            <a:ext cx="3657600" cy="4594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840252" y="2996952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020272" y="1736812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41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636" y="443136"/>
            <a:ext cx="7391164" cy="609600"/>
          </a:xfrm>
        </p:spPr>
        <p:txBody>
          <a:bodyPr>
            <a:normAutofit fontScale="90000"/>
          </a:bodyPr>
          <a:lstStyle/>
          <a:p>
            <a:r>
              <a:rPr lang="pt-PT" dirty="0" err="1" smtClean="0"/>
              <a:t>The</a:t>
            </a:r>
            <a:r>
              <a:rPr lang="pt-PT" dirty="0" smtClean="0"/>
              <a:t> Siemens Micro/</a:t>
            </a:r>
            <a:r>
              <a:rPr lang="pt-PT" dirty="0" err="1" smtClean="0"/>
              <a:t>Win</a:t>
            </a:r>
            <a:r>
              <a:rPr lang="pt-PT" dirty="0" smtClean="0"/>
              <a:t> software</a:t>
            </a:r>
            <a:endParaRPr lang="pt-PT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55676" y="2026714"/>
            <a:ext cx="5309592" cy="4587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8292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Micro/win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592796"/>
            <a:ext cx="8229600" cy="4525963"/>
          </a:xfrm>
        </p:spPr>
        <p:txBody>
          <a:bodyPr/>
          <a:lstStyle/>
          <a:p>
            <a:r>
              <a:rPr lang="en-US" dirty="0" smtClean="0"/>
              <a:t>Copy Microwin.exe from installation to the root of PC </a:t>
            </a:r>
            <a:r>
              <a:rPr lang="en-US" dirty="0" err="1" smtClean="0"/>
              <a:t>disck</a:t>
            </a:r>
            <a:r>
              <a:rPr lang="en-US" dirty="0" smtClean="0"/>
              <a:t> “c:\” (this is the license file, not a virus).</a:t>
            </a:r>
          </a:p>
          <a:p>
            <a:r>
              <a:rPr lang="en-US" dirty="0" smtClean="0"/>
              <a:t>Try one of the provided installers which works in your windows version 7/8/10.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4329100"/>
            <a:ext cx="4886325" cy="235267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627784" y="5661248"/>
            <a:ext cx="1584176" cy="3960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727684" y="1664804"/>
            <a:ext cx="2340260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15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dirty="0" smtClean="0"/>
              <a:t>Download a </a:t>
            </a:r>
            <a:r>
              <a:rPr lang="pt-PT" dirty="0" err="1" smtClean="0"/>
              <a:t>project</a:t>
            </a:r>
            <a:endParaRPr lang="pt-PT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600200"/>
            <a:ext cx="8366837" cy="3863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9004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 smtClean="0"/>
              <a:t>Lab</a:t>
            </a:r>
            <a:r>
              <a:rPr lang="pt-PT" dirty="0" smtClean="0"/>
              <a:t> </a:t>
            </a:r>
            <a:r>
              <a:rPr lang="pt-PT" dirty="0" err="1" smtClean="0"/>
              <a:t>work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 smtClean="0">
                <a:solidFill>
                  <a:schemeClr val="tx2">
                    <a:lumMod val="50000"/>
                  </a:schemeClr>
                </a:solidFill>
              </a:rPr>
              <a:t>Petri Nets</a:t>
            </a:r>
          </a:p>
          <a:p>
            <a:r>
              <a:rPr lang="pt-PT" dirty="0" smtClean="0">
                <a:solidFill>
                  <a:schemeClr val="tx2">
                    <a:lumMod val="50000"/>
                  </a:schemeClr>
                </a:solidFill>
              </a:rPr>
              <a:t>LADDER/IL</a:t>
            </a:r>
          </a:p>
          <a:p>
            <a:r>
              <a:rPr lang="pt-PT" dirty="0" err="1" smtClean="0">
                <a:solidFill>
                  <a:schemeClr val="tx2">
                    <a:lumMod val="50000"/>
                  </a:schemeClr>
                </a:solidFill>
              </a:rPr>
              <a:t>Conversion</a:t>
            </a:r>
            <a:r>
              <a:rPr lang="pt-PT" dirty="0" smtClean="0">
                <a:solidFill>
                  <a:schemeClr val="tx2">
                    <a:lumMod val="50000"/>
                  </a:schemeClr>
                </a:solidFill>
              </a:rPr>
              <a:t> Petri Nets -&gt; LADDER</a:t>
            </a:r>
          </a:p>
          <a:p>
            <a:pPr lvl="1"/>
            <a:r>
              <a:rPr lang="pt-PT" dirty="0" err="1" smtClean="0">
                <a:solidFill>
                  <a:schemeClr val="accent3">
                    <a:lumMod val="50000"/>
                  </a:schemeClr>
                </a:solidFill>
              </a:rPr>
              <a:t>MicroWin</a:t>
            </a:r>
            <a:endParaRPr lang="pt-PT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lvl="1"/>
            <a:r>
              <a:rPr lang="pt-PT" dirty="0" smtClean="0">
                <a:solidFill>
                  <a:schemeClr val="accent3">
                    <a:lumMod val="50000"/>
                  </a:schemeClr>
                </a:solidFill>
              </a:rPr>
              <a:t>Simulador PLC S7-200</a:t>
            </a:r>
          </a:p>
          <a:p>
            <a:pPr lvl="1"/>
            <a:r>
              <a:rPr lang="pt-PT" dirty="0" smtClean="0">
                <a:solidFill>
                  <a:schemeClr val="accent3">
                    <a:lumMod val="50000"/>
                  </a:schemeClr>
                </a:solidFill>
              </a:rPr>
              <a:t>Simulador estação de lavagem</a:t>
            </a:r>
          </a:p>
          <a:p>
            <a:pPr lvl="1"/>
            <a:r>
              <a:rPr lang="pt-PT" dirty="0" smtClean="0"/>
              <a:t>Utilização no PLC e Kit </a:t>
            </a:r>
            <a:r>
              <a:rPr lang="pt-PT" dirty="0" err="1" smtClean="0"/>
              <a:t>carwash</a:t>
            </a:r>
            <a:endParaRPr lang="pt-PT" dirty="0" smtClean="0"/>
          </a:p>
          <a:p>
            <a:endParaRPr lang="pt-PT" dirty="0" smtClean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6604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 smtClean="0"/>
              <a:t>The</a:t>
            </a:r>
            <a:r>
              <a:rPr lang="pt-PT" dirty="0" smtClean="0"/>
              <a:t> PLC </a:t>
            </a:r>
            <a:r>
              <a:rPr lang="pt-PT" dirty="0" err="1" smtClean="0"/>
              <a:t>simulator</a:t>
            </a:r>
            <a:endParaRPr lang="pt-PT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981200"/>
            <a:ext cx="6629400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3987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Simulador Estação Lavagem</a:t>
            </a:r>
            <a:endParaRPr lang="pt-PT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905000"/>
            <a:ext cx="7439025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2286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Kit </a:t>
            </a:r>
            <a:r>
              <a:rPr lang="pt-PT" dirty="0" err="1" smtClean="0"/>
              <a:t>car</a:t>
            </a:r>
            <a:r>
              <a:rPr lang="pt-PT" dirty="0" smtClean="0"/>
              <a:t> </a:t>
            </a:r>
            <a:r>
              <a:rPr lang="pt-PT" dirty="0" err="1" smtClean="0"/>
              <a:t>wash</a:t>
            </a:r>
            <a:r>
              <a:rPr lang="pt-PT" dirty="0" smtClean="0"/>
              <a:t> station</a:t>
            </a:r>
            <a:endParaRPr lang="pt-PT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3851920" y="5805264"/>
            <a:ext cx="42844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400" dirty="0" err="1" smtClean="0">
                <a:solidFill>
                  <a:srgbClr val="00B050"/>
                </a:solidFill>
              </a:rPr>
              <a:t>Let’s</a:t>
            </a:r>
            <a:r>
              <a:rPr lang="pt-PT" sz="4400" dirty="0" smtClean="0">
                <a:solidFill>
                  <a:srgbClr val="00B050"/>
                </a:solidFill>
              </a:rPr>
              <a:t> do </a:t>
            </a:r>
            <a:r>
              <a:rPr lang="pt-PT" sz="4400" dirty="0" err="1" smtClean="0">
                <a:solidFill>
                  <a:srgbClr val="00B050"/>
                </a:solidFill>
              </a:rPr>
              <a:t>it</a:t>
            </a:r>
            <a:r>
              <a:rPr lang="pt-PT" sz="4400" dirty="0" smtClean="0">
                <a:solidFill>
                  <a:srgbClr val="00B050"/>
                </a:solidFill>
              </a:rPr>
              <a:t>!   </a:t>
            </a:r>
            <a:r>
              <a:rPr lang="pt-PT" sz="4400" dirty="0" smtClean="0">
                <a:solidFill>
                  <a:srgbClr val="00B050"/>
                </a:solidFill>
                <a:sym typeface="Wingdings" pitchFamily="2" charset="2"/>
              </a:rPr>
              <a:t>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99592" y="2788128"/>
            <a:ext cx="6488571" cy="2600740"/>
            <a:chOff x="899592" y="2788128"/>
            <a:chExt cx="6488571" cy="2600740"/>
          </a:xfrm>
        </p:grpSpPr>
        <p:grpSp>
          <p:nvGrpSpPr>
            <p:cNvPr id="6" name="Group 5"/>
            <p:cNvGrpSpPr/>
            <p:nvPr/>
          </p:nvGrpSpPr>
          <p:grpSpPr>
            <a:xfrm>
              <a:off x="899592" y="2890242"/>
              <a:ext cx="6488571" cy="2498626"/>
              <a:chOff x="899592" y="2890242"/>
              <a:chExt cx="6488571" cy="2498626"/>
            </a:xfrm>
          </p:grpSpPr>
          <p:graphicFrame>
            <p:nvGraphicFramePr>
              <p:cNvPr id="5" name="Object 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70017462"/>
                  </p:ext>
                </p:extLst>
              </p:nvPr>
            </p:nvGraphicFramePr>
            <p:xfrm>
              <a:off x="899592" y="3140968"/>
              <a:ext cx="5570538" cy="2247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36" r:id="rId3" imgW="7347024" imgH="2962958" progId="Visio.Drawing.11">
                      <p:embed/>
                    </p:oleObj>
                  </mc:Choice>
                  <mc:Fallback>
                    <p:oleObj r:id="rId3" imgW="7347024" imgH="2962958" progId="Visio.Drawing.11">
                      <p:embed/>
                      <p:pic>
                        <p:nvPicPr>
                          <p:cNvPr id="0" name="Object 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99592" y="3140968"/>
                            <a:ext cx="5570538" cy="22479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3" name="Picture 2"/>
              <p:cNvPicPr/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3988" y="2890242"/>
                <a:ext cx="2924175" cy="22669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105" name="Picture 9" descr="Compact Car Wash Line, Article No. 22600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3988" y="2788128"/>
              <a:ext cx="2700300" cy="2333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7134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Accessing Help files of </a:t>
            </a:r>
            <a:r>
              <a:rPr lang="en-US" dirty="0" err="1" smtClean="0"/>
              <a:t>MicroWin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6413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50" b="1" dirty="0"/>
              <a:t>How to read an old “.hlp file” on Windows 10 (</a:t>
            </a:r>
            <a:r>
              <a:rPr lang="en-US" sz="1050" b="1" dirty="0" smtClean="0"/>
              <a:t>x64</a:t>
            </a:r>
            <a:r>
              <a:rPr lang="en-US" sz="1050" b="1" dirty="0"/>
              <a:t>, or, x86) </a:t>
            </a:r>
            <a:endParaRPr lang="en-US" sz="1050" b="1" dirty="0" smtClean="0"/>
          </a:p>
          <a:p>
            <a:endParaRPr lang="en-US" sz="1050" b="1" dirty="0"/>
          </a:p>
          <a:p>
            <a:r>
              <a:rPr lang="en-US" sz="1050" b="1" dirty="0"/>
              <a:t>How to read an old “.hlp file (*)” on Windows 10 (x64, or, x86)</a:t>
            </a:r>
            <a:r>
              <a:rPr lang="en-US" sz="1050" dirty="0"/>
              <a:t/>
            </a:r>
            <a:br>
              <a:rPr lang="en-US" sz="1050" dirty="0"/>
            </a:br>
            <a:r>
              <a:rPr lang="en-US" sz="1050" b="1" dirty="0"/>
              <a:t>(*): The “.hlp file” must be read, without any problem, on Windows XP, 2000, ME, or, 98/98SE.</a:t>
            </a:r>
            <a:r>
              <a:rPr lang="en-US" sz="1050" dirty="0"/>
              <a:t/>
            </a:r>
            <a:br>
              <a:rPr lang="en-US" sz="1050" dirty="0"/>
            </a:br>
            <a:r>
              <a:rPr lang="en-US" sz="1050" b="1" dirty="0"/>
              <a:t>The following is a procedure to be able to read an old “.hlp file” on Windows 10 (x86).</a:t>
            </a:r>
            <a:br>
              <a:rPr lang="en-US" sz="1050" b="1" dirty="0"/>
            </a:br>
            <a:r>
              <a:rPr lang="en-US" sz="1050" b="1" dirty="0"/>
              <a:t>(1) First, get the winhlp32.exe existing in the Windows directory of Windows XP (x86).</a:t>
            </a:r>
            <a:br>
              <a:rPr lang="en-US" sz="1050" b="1" dirty="0"/>
            </a:br>
            <a:r>
              <a:rPr lang="en-US" sz="1050" b="1" dirty="0"/>
              <a:t>(2) Make a temporary folder (for example D:\TEMP) on the HDD of Windows 10 (x86).</a:t>
            </a:r>
            <a:br>
              <a:rPr lang="en-US" sz="1050" b="1" dirty="0"/>
            </a:br>
            <a:r>
              <a:rPr lang="en-US" sz="1050" b="1" dirty="0"/>
              <a:t>(3) Copy the winhlp32.exe (obtained by the #(1) step) into the temporary folder D:\TEMP.</a:t>
            </a:r>
            <a:br>
              <a:rPr lang="en-US" sz="1050" b="1" dirty="0"/>
            </a:br>
            <a:r>
              <a:rPr lang="en-US" sz="1050" b="1" dirty="0"/>
              <a:t>(4) Make a file, named Win10-Hlp32-Fix.cmd, by using the text editor.</a:t>
            </a:r>
            <a:br>
              <a:rPr lang="en-US" sz="1050" b="1" dirty="0"/>
            </a:br>
            <a:r>
              <a:rPr lang="en-US" sz="1050" b="1" dirty="0"/>
              <a:t>All of the contents of the file (Win10-Hlp32-Fix.cmd) are as follows;</a:t>
            </a:r>
            <a:br>
              <a:rPr lang="en-US" sz="1050" b="1" dirty="0"/>
            </a:br>
            <a:r>
              <a:rPr lang="en-US" sz="1050" b="1" dirty="0"/>
              <a:t>@echo off</a:t>
            </a:r>
            <a:br>
              <a:rPr lang="en-US" sz="1050" b="1" dirty="0"/>
            </a:br>
            <a:r>
              <a:rPr lang="en-US" sz="1050" b="1" dirty="0"/>
              <a:t>set </a:t>
            </a:r>
            <a:r>
              <a:rPr lang="en-US" sz="1050" b="1" dirty="0" err="1"/>
              <a:t>crtpth</a:t>
            </a:r>
            <a:r>
              <a:rPr lang="en-US" sz="1050" b="1" dirty="0"/>
              <a:t>=%CD%</a:t>
            </a:r>
            <a:br>
              <a:rPr lang="en-US" sz="1050" b="1" dirty="0"/>
            </a:br>
            <a:r>
              <a:rPr lang="en-US" sz="1050" b="1" dirty="0" err="1"/>
              <a:t>takeown</a:t>
            </a:r>
            <a:r>
              <a:rPr lang="en-US" sz="1050" b="1" dirty="0"/>
              <a:t> /f "%</a:t>
            </a:r>
            <a:r>
              <a:rPr lang="en-US" sz="1050" b="1" dirty="0" err="1"/>
              <a:t>windir</a:t>
            </a:r>
            <a:r>
              <a:rPr lang="en-US" sz="1050" b="1" dirty="0"/>
              <a:t>%\winhlp32.exe" &gt;</a:t>
            </a:r>
            <a:r>
              <a:rPr lang="en-US" sz="1050" b="1" dirty="0" err="1"/>
              <a:t>nul</a:t>
            </a:r>
            <a:r>
              <a:rPr lang="en-US" sz="1050" b="1" dirty="0"/>
              <a:t/>
            </a:r>
            <a:br>
              <a:rPr lang="en-US" sz="1050" b="1" dirty="0"/>
            </a:br>
            <a:r>
              <a:rPr lang="en-US" sz="1050" b="1" dirty="0" err="1"/>
              <a:t>icacls</a:t>
            </a:r>
            <a:r>
              <a:rPr lang="en-US" sz="1050" b="1" dirty="0"/>
              <a:t> "%</a:t>
            </a:r>
            <a:r>
              <a:rPr lang="en-US" sz="1050" b="1" dirty="0" err="1"/>
              <a:t>windir</a:t>
            </a:r>
            <a:r>
              <a:rPr lang="en-US" sz="1050" b="1" dirty="0"/>
              <a:t>%\winhlp32.exe" /grant *S-1-5-32-544:F &gt;</a:t>
            </a:r>
            <a:r>
              <a:rPr lang="en-US" sz="1050" b="1" dirty="0" err="1"/>
              <a:t>nul</a:t>
            </a:r>
            <a:r>
              <a:rPr lang="en-US" sz="1050" b="1" dirty="0"/>
              <a:t/>
            </a:r>
            <a:br>
              <a:rPr lang="en-US" sz="1050" b="1" dirty="0"/>
            </a:br>
            <a:r>
              <a:rPr lang="en-US" sz="1050" b="1" dirty="0"/>
              <a:t>copy /y "%</a:t>
            </a:r>
            <a:r>
              <a:rPr lang="en-US" sz="1050" b="1" dirty="0" err="1"/>
              <a:t>crtpth</a:t>
            </a:r>
            <a:r>
              <a:rPr lang="en-US" sz="1050" b="1" dirty="0"/>
              <a:t>%\winhlp32.exe" %</a:t>
            </a:r>
            <a:r>
              <a:rPr lang="en-US" sz="1050" b="1" dirty="0" err="1"/>
              <a:t>windir</a:t>
            </a:r>
            <a:r>
              <a:rPr lang="en-US" sz="1050" b="1" dirty="0"/>
              <a:t>%</a:t>
            </a:r>
            <a:br>
              <a:rPr lang="en-US" sz="1050" b="1" dirty="0"/>
            </a:br>
            <a:r>
              <a:rPr lang="en-US" sz="1050" b="1" dirty="0" err="1"/>
              <a:t>icacls</a:t>
            </a:r>
            <a:r>
              <a:rPr lang="en-US" sz="1050" b="1" dirty="0"/>
              <a:t> "%</a:t>
            </a:r>
            <a:r>
              <a:rPr lang="en-US" sz="1050" b="1" dirty="0" err="1"/>
              <a:t>windir</a:t>
            </a:r>
            <a:r>
              <a:rPr lang="en-US" sz="1050" b="1" dirty="0"/>
              <a:t>%\winhlp32.exe" /</a:t>
            </a:r>
            <a:r>
              <a:rPr lang="en-US" sz="1050" b="1" dirty="0" err="1"/>
              <a:t>setowner</a:t>
            </a:r>
            <a:r>
              <a:rPr lang="en-US" sz="1050" b="1" dirty="0"/>
              <a:t> "NT Service\</a:t>
            </a:r>
            <a:r>
              <a:rPr lang="en-US" sz="1050" b="1" dirty="0" err="1"/>
              <a:t>TrustedInstaller</a:t>
            </a:r>
            <a:r>
              <a:rPr lang="en-US" sz="1050" b="1" dirty="0"/>
              <a:t>" &gt;</a:t>
            </a:r>
            <a:r>
              <a:rPr lang="en-US" sz="1050" b="1" dirty="0" err="1"/>
              <a:t>nul</a:t>
            </a:r>
            <a:r>
              <a:rPr lang="en-US" sz="1050" b="1" dirty="0"/>
              <a:t/>
            </a:r>
            <a:br>
              <a:rPr lang="en-US" sz="1050" b="1" dirty="0"/>
            </a:br>
            <a:r>
              <a:rPr lang="en-US" sz="1050" b="1" dirty="0"/>
              <a:t>echo.</a:t>
            </a:r>
            <a:br>
              <a:rPr lang="en-US" sz="1050" b="1" dirty="0"/>
            </a:br>
            <a:r>
              <a:rPr lang="en-US" sz="1050" b="1" dirty="0"/>
              <a:t>echo Done.</a:t>
            </a:r>
            <a:br>
              <a:rPr lang="en-US" sz="1050" b="1" dirty="0"/>
            </a:br>
            <a:r>
              <a:rPr lang="en-US" sz="1050" b="1" dirty="0"/>
              <a:t>echo.</a:t>
            </a:r>
            <a:br>
              <a:rPr lang="en-US" sz="1050" b="1" dirty="0"/>
            </a:br>
            <a:r>
              <a:rPr lang="en-US" sz="1050" b="1" dirty="0"/>
              <a:t>echo Press any key to Exit</a:t>
            </a:r>
            <a:br>
              <a:rPr lang="en-US" sz="1050" b="1" dirty="0"/>
            </a:br>
            <a:r>
              <a:rPr lang="en-US" sz="1050" b="1" dirty="0"/>
              <a:t>pause &gt;</a:t>
            </a:r>
            <a:r>
              <a:rPr lang="en-US" sz="1050" b="1" dirty="0" err="1"/>
              <a:t>nul</a:t>
            </a:r>
            <a:r>
              <a:rPr lang="en-US" sz="1050" b="1" dirty="0"/>
              <a:t/>
            </a:r>
            <a:br>
              <a:rPr lang="en-US" sz="1050" b="1" dirty="0"/>
            </a:br>
            <a:r>
              <a:rPr lang="en-US" sz="1050" b="1" dirty="0"/>
              <a:t>exit</a:t>
            </a:r>
            <a:br>
              <a:rPr lang="en-US" sz="1050" b="1" dirty="0"/>
            </a:br>
            <a:r>
              <a:rPr lang="en-US" sz="1050" b="1" dirty="0"/>
              <a:t>(5) Therefore, you can find two files (winhlp32.exe and Win10-Hlp32-Fix.cmd) in the D:\TEMP.</a:t>
            </a:r>
            <a:br>
              <a:rPr lang="en-US" sz="1050" b="1" dirty="0"/>
            </a:br>
            <a:r>
              <a:rPr lang="en-US" sz="1050" b="1" dirty="0"/>
              <a:t>(6) Open the Command Prompt window, by selecting "Run as administrator.”</a:t>
            </a:r>
            <a:br>
              <a:rPr lang="en-US" sz="1050" b="1" dirty="0"/>
            </a:br>
            <a:r>
              <a:rPr lang="en-US" sz="1050" b="1" dirty="0"/>
              <a:t>(7) Then, move the prompt to the D:\TEMP directory, by using Change Directory (CD)command.</a:t>
            </a:r>
            <a:br>
              <a:rPr lang="en-US" sz="1050" b="1" dirty="0"/>
            </a:br>
            <a:r>
              <a:rPr lang="en-US" sz="1050" b="1" dirty="0"/>
              <a:t>(8) Under this condition, execute the Win10-Hlp32-Fix.cmd command in the D:\TEMP directory.</a:t>
            </a:r>
            <a:br>
              <a:rPr lang="en-US" sz="1050" b="1" dirty="0"/>
            </a:br>
            <a:r>
              <a:rPr lang="en-US" sz="1050" b="1" dirty="0"/>
              <a:t>(9) After the completion of this execution, you can read an old “.hlp file” on Windows 10 (x86).</a:t>
            </a:r>
            <a:r>
              <a:rPr lang="en-US" sz="1050" dirty="0"/>
              <a:t/>
            </a:r>
            <a:br>
              <a:rPr lang="en-US" sz="1050" dirty="0"/>
            </a:br>
            <a:r>
              <a:rPr lang="en-US" sz="1050" b="1" dirty="0"/>
              <a:t>Remarks:</a:t>
            </a:r>
            <a:br>
              <a:rPr lang="en-US" sz="1050" b="1" dirty="0"/>
            </a:br>
            <a:r>
              <a:rPr lang="en-US" sz="1050" b="1" dirty="0"/>
              <a:t>In the case of Windows 10 (x64), please use the winhlp32.exe existing in the Windows directory of Windows XP (x64).</a:t>
            </a:r>
            <a:r>
              <a:rPr lang="en-US" sz="1050" dirty="0"/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1979712" y="630932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Segoe UI" panose="020B0502040204020203" pitchFamily="34" charset="0"/>
              </a:rPr>
              <a:t>http://www.tenforums.com/general-discussion/16982-cant-read-older-hlp-files-windows-10-a.html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1539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 err="1" smtClean="0"/>
              <a:t>Our</a:t>
            </a:r>
            <a:r>
              <a:rPr lang="pt-PT" dirty="0" smtClean="0"/>
              <a:t> </a:t>
            </a:r>
            <a:r>
              <a:rPr lang="pt-PT" dirty="0" err="1" smtClean="0"/>
              <a:t>study</a:t>
            </a:r>
            <a:r>
              <a:rPr lang="pt-PT" dirty="0" smtClean="0"/>
              <a:t> </a:t>
            </a:r>
            <a:r>
              <a:rPr lang="pt-PT" dirty="0" err="1" smtClean="0"/>
              <a:t>will</a:t>
            </a:r>
            <a:r>
              <a:rPr lang="pt-PT" dirty="0" smtClean="0"/>
              <a:t> </a:t>
            </a:r>
            <a:r>
              <a:rPr lang="pt-PT" dirty="0" err="1" smtClean="0"/>
              <a:t>be</a:t>
            </a:r>
            <a:r>
              <a:rPr lang="pt-PT" dirty="0" smtClean="0"/>
              <a:t> </a:t>
            </a:r>
            <a:r>
              <a:rPr lang="pt-PT" dirty="0" err="1" smtClean="0"/>
              <a:t>based</a:t>
            </a:r>
            <a:r>
              <a:rPr lang="pt-PT" dirty="0" smtClean="0"/>
              <a:t> </a:t>
            </a:r>
            <a:r>
              <a:rPr lang="pt-PT" dirty="0" err="1" smtClean="0"/>
              <a:t>on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Siemens S7-200</a:t>
            </a:r>
            <a:endParaRPr lang="en-GB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48" y="1736812"/>
            <a:ext cx="4629150" cy="460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426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 err="1" smtClean="0"/>
              <a:t>Structure</a:t>
            </a:r>
            <a:r>
              <a:rPr lang="pt-PT" dirty="0" smtClean="0"/>
              <a:t> </a:t>
            </a:r>
            <a:r>
              <a:rPr lang="pt-PT" dirty="0" err="1" smtClean="0"/>
              <a:t>of</a:t>
            </a:r>
            <a:r>
              <a:rPr lang="pt-PT" dirty="0" smtClean="0"/>
              <a:t> a S7-200 CPU</a:t>
            </a:r>
            <a:endParaRPr lang="en-GB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391" y="1448780"/>
            <a:ext cx="5291115" cy="5230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604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 smtClean="0"/>
              <a:t>Terminal </a:t>
            </a:r>
            <a:r>
              <a:rPr lang="pt-PT" dirty="0" err="1" smtClean="0"/>
              <a:t>diagram</a:t>
            </a:r>
            <a:r>
              <a:rPr lang="pt-PT" dirty="0" smtClean="0"/>
              <a:t> </a:t>
            </a:r>
            <a:r>
              <a:rPr lang="pt-PT" dirty="0" err="1" smtClean="0"/>
              <a:t>of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S7-200</a:t>
            </a:r>
            <a:endParaRPr lang="en-GB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736812"/>
            <a:ext cx="4916783" cy="4739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249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6668</TotalTime>
  <Words>2256</Words>
  <Application>Microsoft Office PowerPoint</Application>
  <PresentationFormat>On-screen Show (4:3)</PresentationFormat>
  <Paragraphs>279</Paragraphs>
  <Slides>68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68</vt:i4>
      </vt:variant>
    </vt:vector>
  </HeadingPairs>
  <TitlesOfParts>
    <vt:vector size="81" baseType="lpstr">
      <vt:lpstr>Arial</vt:lpstr>
      <vt:lpstr>Calibri</vt:lpstr>
      <vt:lpstr>CMR12</vt:lpstr>
      <vt:lpstr>CMTI12</vt:lpstr>
      <vt:lpstr>Segoe UI</vt:lpstr>
      <vt:lpstr>Symbol</vt:lpstr>
      <vt:lpstr>Tw Cen MT</vt:lpstr>
      <vt:lpstr>Wingdings</vt:lpstr>
      <vt:lpstr>Office Theme</vt:lpstr>
      <vt:lpstr>1_Office Theme</vt:lpstr>
      <vt:lpstr>2_Office Theme</vt:lpstr>
      <vt:lpstr>Equation</vt:lpstr>
      <vt:lpstr>Microsoft Visio 2003-2010 Drawing</vt:lpstr>
      <vt:lpstr>Real-time systems</vt:lpstr>
      <vt:lpstr>Topics</vt:lpstr>
      <vt:lpstr>PLCs</vt:lpstr>
      <vt:lpstr>PLC definition</vt:lpstr>
      <vt:lpstr>Scan cycle</vt:lpstr>
      <vt:lpstr>PowerPoint Presentation</vt:lpstr>
      <vt:lpstr>Our study will be based on the Siemens S7-200</vt:lpstr>
      <vt:lpstr>Structure of a S7-200 CPU</vt:lpstr>
      <vt:lpstr>Terminal diagram of the S7-200</vt:lpstr>
      <vt:lpstr>Connection to a computer</vt:lpstr>
      <vt:lpstr>PowerPoint Presentation</vt:lpstr>
      <vt:lpstr>Correspondence to original relay logic</vt:lpstr>
      <vt:lpstr>PowerPoint Presentation</vt:lpstr>
      <vt:lpstr>The Logic is based on contacts</vt:lpstr>
      <vt:lpstr>Basic statements</vt:lpstr>
      <vt:lpstr>Structure of an operand</vt:lpstr>
      <vt:lpstr>“And” logic operation</vt:lpstr>
      <vt:lpstr>Current Flow in the Ladder Diagram</vt:lpstr>
      <vt:lpstr>“Or” Logic operation</vt:lpstr>
      <vt:lpstr>Making a standard “lock”</vt:lpstr>
      <vt:lpstr>Latching (retentive state)</vt:lpstr>
      <vt:lpstr>Solution description and test</vt:lpstr>
      <vt:lpstr>A Different Take on Latching ... (1)</vt:lpstr>
      <vt:lpstr>Edge detection (events) </vt:lpstr>
      <vt:lpstr>The pulse “contact”</vt:lpstr>
      <vt:lpstr>Pulse operated switch example</vt:lpstr>
      <vt:lpstr>Bit memories</vt:lpstr>
      <vt:lpstr>Bit memories utilization</vt:lpstr>
      <vt:lpstr>The process image input memory area</vt:lpstr>
      <vt:lpstr>Memory types</vt:lpstr>
      <vt:lpstr>Timers</vt:lpstr>
      <vt:lpstr>Timer number and resolutions</vt:lpstr>
      <vt:lpstr>PowerPoint Presentation</vt:lpstr>
      <vt:lpstr>ON-delay timer diagram</vt:lpstr>
      <vt:lpstr>Timer on delay example</vt:lpstr>
      <vt:lpstr>Count up/down counters</vt:lpstr>
      <vt:lpstr>Count Down instruction</vt:lpstr>
      <vt:lpstr>Count UP/Down instructions</vt:lpstr>
      <vt:lpstr>PowerPoint Presentation</vt:lpstr>
      <vt:lpstr>PowerPoint Presentation</vt:lpstr>
      <vt:lpstr>The CTUD example </vt:lpstr>
      <vt:lpstr>PowerPoint Presentation</vt:lpstr>
      <vt:lpstr>PowerPoint Presentation</vt:lpstr>
      <vt:lpstr>Example 1</vt:lpstr>
      <vt:lpstr>Solution</vt:lpstr>
      <vt:lpstr>Resolution of example 1</vt:lpstr>
      <vt:lpstr>GRAFCET</vt:lpstr>
      <vt:lpstr>Sequences and convergence/divergences “and” “or”</vt:lpstr>
      <vt:lpstr>PowerPoint Presentation</vt:lpstr>
      <vt:lpstr>PowerPoint Presentation</vt:lpstr>
      <vt:lpstr>Ladder vs Grafcet</vt:lpstr>
      <vt:lpstr>Models translation</vt:lpstr>
      <vt:lpstr>Models conversion</vt:lpstr>
      <vt:lpstr>Petri nets</vt:lpstr>
      <vt:lpstr>Conversão “Petri Net” -&gt; Diag. Ladder (generalized method) </vt:lpstr>
      <vt:lpstr>Conversion example</vt:lpstr>
      <vt:lpstr>Conversion traffic_ligths</vt:lpstr>
      <vt:lpstr>Conflicting states (version 1)</vt:lpstr>
      <vt:lpstr>Conflicting states (version 1) (prioritize transition T0)</vt:lpstr>
      <vt:lpstr>Exercise</vt:lpstr>
      <vt:lpstr>The Siemens Micro/Win software</vt:lpstr>
      <vt:lpstr>Installing Micro/win</vt:lpstr>
      <vt:lpstr>PowerPoint Presentation</vt:lpstr>
      <vt:lpstr>Lab work</vt:lpstr>
      <vt:lpstr>The PLC simulator</vt:lpstr>
      <vt:lpstr>Simulador Estação Lavagem</vt:lpstr>
      <vt:lpstr>Kit car wash station</vt:lpstr>
      <vt:lpstr>Accessing Help files of MicroWin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</dc:title>
  <dc:creator>jrosas</dc:creator>
  <cp:lastModifiedBy>abstract mind</cp:lastModifiedBy>
  <cp:revision>107</cp:revision>
  <dcterms:created xsi:type="dcterms:W3CDTF">2012-11-23T23:16:20Z</dcterms:created>
  <dcterms:modified xsi:type="dcterms:W3CDTF">2015-12-09T15:12:01Z</dcterms:modified>
</cp:coreProperties>
</file>